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9" r:id="rId4"/>
    <p:sldMasterId id="2147483696" r:id="rId5"/>
    <p:sldMasterId id="2147483689" r:id="rId6"/>
    <p:sldMasterId id="2147483672" r:id="rId7"/>
    <p:sldMasterId id="2147483713" r:id="rId8"/>
  </p:sldMasterIdLst>
  <p:notesMasterIdLst>
    <p:notesMasterId r:id="rId27"/>
  </p:notesMasterIdLst>
  <p:sldIdLst>
    <p:sldId id="281" r:id="rId9"/>
    <p:sldId id="288" r:id="rId10"/>
    <p:sldId id="291" r:id="rId11"/>
    <p:sldId id="298" r:id="rId12"/>
    <p:sldId id="304" r:id="rId13"/>
    <p:sldId id="299" r:id="rId14"/>
    <p:sldId id="305" r:id="rId15"/>
    <p:sldId id="306" r:id="rId16"/>
    <p:sldId id="307" r:id="rId17"/>
    <p:sldId id="309" r:id="rId18"/>
    <p:sldId id="310" r:id="rId19"/>
    <p:sldId id="311" r:id="rId20"/>
    <p:sldId id="312" r:id="rId21"/>
    <p:sldId id="313" r:id="rId22"/>
    <p:sldId id="314" r:id="rId23"/>
    <p:sldId id="315" r:id="rId24"/>
    <p:sldId id="316" r:id="rId25"/>
    <p:sldId id="318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bigail Maskall" initials="AM" lastIdx="1" clrIdx="0">
    <p:extLst>
      <p:ext uri="{19B8F6BF-5375-455C-9EA6-DF929625EA0E}">
        <p15:presenceInfo xmlns:p15="http://schemas.microsoft.com/office/powerpoint/2012/main" userId="S-1-5-21-2133147896-499326638-6498272-33561" providerId="AD"/>
      </p:ext>
    </p:extLst>
  </p:cmAuthor>
  <p:cmAuthor id="2" name="Hollie Graham, Integra-LON, UK" initials="HGIU" lastIdx="2" clrIdx="1">
    <p:extLst>
      <p:ext uri="{19B8F6BF-5375-455C-9EA6-DF929625EA0E}">
        <p15:presenceInfo xmlns:p15="http://schemas.microsoft.com/office/powerpoint/2012/main" userId="S-1-5-21-198659417-2131144888-1770264581-1004" providerId="AD"/>
      </p:ext>
    </p:extLst>
  </p:cmAuthor>
  <p:cmAuthor id="3" name="Amy Middleton-Gear" initials="AM" lastIdx="5" clrIdx="2">
    <p:extLst>
      <p:ext uri="{19B8F6BF-5375-455C-9EA6-DF929625EA0E}">
        <p15:presenceInfo xmlns:p15="http://schemas.microsoft.com/office/powerpoint/2012/main" userId="S-1-5-21-2133147896-499326638-6498272-403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66C2A3"/>
    <a:srgbClr val="CCFFCC"/>
    <a:srgbClr val="00929F"/>
    <a:srgbClr val="118991"/>
    <a:srgbClr val="009966"/>
    <a:srgbClr val="008995"/>
    <a:srgbClr val="66CCCC"/>
    <a:srgbClr val="FF99CC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67"/>
    <p:restoredTop sz="95745" autoAdjust="0"/>
  </p:normalViewPr>
  <p:slideViewPr>
    <p:cSldViewPr snapToGrid="0" snapToObjects="1">
      <p:cViewPr varScale="1">
        <p:scale>
          <a:sx n="102" d="100"/>
          <a:sy n="102" d="100"/>
        </p:scale>
        <p:origin x="148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commentAuthors" Target="commentAuthor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258B14-9484-7945-B127-BE167E75A4E3}" type="datetimeFigureOut">
              <a:rPr lang="en-US" smtClean="0"/>
              <a:t>8/25/2023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295471-56F3-294F-8A7E-0F48B34AF4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96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0226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6430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925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0797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1726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6772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6722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2610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0827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480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4340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0588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7409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9134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8917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5470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9656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1183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F4CE9A-99A4-ED4D-AC8F-FEA802193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6D5215-8DC6-D141-AA92-166D1216B9F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7295" y="3203110"/>
            <a:ext cx="4603165" cy="102513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Calibri Regular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33318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G - Text and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04531-7F01-F447-8AA5-0871E4ECA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BEFECD56-9CDB-4042-B2E6-64831FACC4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8001" y="1962150"/>
            <a:ext cx="3600867" cy="3879850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  <a:lvl2pPr>
              <a:defRPr>
                <a:solidFill>
                  <a:srgbClr val="00929F"/>
                </a:solidFill>
              </a:defRPr>
            </a:lvl2pPr>
            <a:lvl3pPr>
              <a:defRPr>
                <a:solidFill>
                  <a:srgbClr val="00929F"/>
                </a:solidFill>
              </a:defRPr>
            </a:lvl3pPr>
            <a:lvl4pPr>
              <a:defRPr b="0" i="0">
                <a:solidFill>
                  <a:schemeClr val="tx1"/>
                </a:solidFill>
                <a:latin typeface="Calibri Regular"/>
              </a:defRPr>
            </a:lvl4pPr>
            <a:lvl5pPr>
              <a:defRPr>
                <a:solidFill>
                  <a:srgbClr val="00929F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E4381806-1DC3-034A-B873-E5673DD776C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35585" y="1962150"/>
            <a:ext cx="3852862" cy="3879850"/>
          </a:xfrm>
          <a:prstGeom prst="rect">
            <a:avLst/>
          </a:prstGeom>
          <a:effectLst>
            <a:reflection stA="55000" endPos="10000" dir="5400000" sy="-100000" algn="bl" rotWithShape="0"/>
          </a:effectLst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092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2751F-1305-2E47-BB48-6B385E8B22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7255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G - Jus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F887DC-58E7-694B-987D-A60F1E387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6D48836C-ADDF-524C-8EDC-C7E5494F5E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8002" y="1962150"/>
            <a:ext cx="7954198" cy="3879850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  <a:lvl2pPr>
              <a:defRPr sz="2000" b="0" i="0">
                <a:solidFill>
                  <a:schemeClr val="tx1"/>
                </a:solidFill>
                <a:latin typeface="Calibri Regular"/>
              </a:defRPr>
            </a:lvl2pPr>
            <a:lvl3pPr>
              <a:defRPr>
                <a:solidFill>
                  <a:srgbClr val="00929F"/>
                </a:solidFill>
              </a:defRPr>
            </a:lvl3pPr>
            <a:lvl4pPr>
              <a:defRPr>
                <a:solidFill>
                  <a:srgbClr val="00929F"/>
                </a:solidFill>
              </a:defRPr>
            </a:lvl4pPr>
            <a:lvl5pPr>
              <a:defRPr>
                <a:solidFill>
                  <a:srgbClr val="00929F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698038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G - Text an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6E1DA-FDC8-AB4D-87C2-5573CEE7FE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EB6352A9-1F2F-0E4C-9E34-9E1F0CC879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8000" y="1962150"/>
            <a:ext cx="7954199" cy="1799622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  <a:lvl2pPr>
              <a:defRPr b="0" i="0">
                <a:solidFill>
                  <a:schemeClr val="tx1"/>
                </a:solidFill>
                <a:latin typeface="Calibri Regular"/>
              </a:defRPr>
            </a:lvl2pPr>
            <a:lvl3pPr>
              <a:defRPr b="0" i="0">
                <a:solidFill>
                  <a:schemeClr val="tx1"/>
                </a:solidFill>
                <a:latin typeface="Calibri Regular"/>
              </a:defRPr>
            </a:lvl3pPr>
            <a:lvl4pPr>
              <a:defRPr b="0" i="0">
                <a:solidFill>
                  <a:schemeClr val="tx1"/>
                </a:solidFill>
                <a:latin typeface="Calibri Regular"/>
              </a:defRPr>
            </a:lvl4pPr>
            <a:lvl5pPr>
              <a:defRPr b="0" i="0">
                <a:solidFill>
                  <a:schemeClr val="tx1"/>
                </a:solidFill>
                <a:latin typeface="Calibri Regular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8D8B01F6-05AF-EC45-8E22-D516C918959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48955" y="4086225"/>
            <a:ext cx="1301750" cy="175577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AA2B2F2-50A9-0242-A3F5-3E6C6786DBB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558464" y="4086225"/>
            <a:ext cx="1301750" cy="175577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35231221-97F3-6C42-9B23-66012CCA57F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67973" y="4086225"/>
            <a:ext cx="1301750" cy="175577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CE98A15F-3C61-3D41-8705-9EBA8025FDC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77482" y="4086225"/>
            <a:ext cx="1301750" cy="175577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47954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Full Image with Text Overl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0BB772-A045-A942-8ECA-DD4AA4CE8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2319B433-49EC-F34D-ABF9-A2C1C468AD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5098" y="1962150"/>
            <a:ext cx="7987102" cy="3879850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chemeClr val="bg1"/>
                </a:solidFill>
                <a:latin typeface="Calibri Regular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 b="0" i="0">
                <a:solidFill>
                  <a:schemeClr val="bg1"/>
                </a:solidFill>
                <a:latin typeface="Calibri Regular"/>
              </a:defRPr>
            </a:lvl4pPr>
            <a:lvl5pPr>
              <a:defRPr b="0" i="0">
                <a:solidFill>
                  <a:schemeClr val="bg1"/>
                </a:solidFill>
                <a:latin typeface="Calibri Regular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1967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svg"/><Relationship Id="rId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93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Placeholder 32">
            <a:extLst>
              <a:ext uri="{FF2B5EF4-FFF2-40B4-BE49-F238E27FC236}">
                <a16:creationId xmlns:a16="http://schemas.microsoft.com/office/drawing/2014/main" id="{D15AB156-111B-9D49-B644-995F2C39C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425" y="1674942"/>
            <a:ext cx="4833036" cy="13318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BDF92DC-7769-3349-B7D3-E7B8D35284B1}"/>
              </a:ext>
            </a:extLst>
          </p:cNvPr>
          <p:cNvCxnSpPr>
            <a:cxnSpLocks/>
          </p:cNvCxnSpPr>
          <p:nvPr userDrawn="1"/>
        </p:nvCxnSpPr>
        <p:spPr>
          <a:xfrm>
            <a:off x="431800" y="369157"/>
            <a:ext cx="82804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3C13664-3785-FB49-963D-2716DD79CCAA}"/>
              </a:ext>
            </a:extLst>
          </p:cNvPr>
          <p:cNvCxnSpPr>
            <a:cxnSpLocks/>
          </p:cNvCxnSpPr>
          <p:nvPr userDrawn="1"/>
        </p:nvCxnSpPr>
        <p:spPr>
          <a:xfrm>
            <a:off x="434579" y="6415730"/>
            <a:ext cx="8277621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18CC5F8E-A5E7-8F49-8FD3-CCA8044F4C7C}"/>
              </a:ext>
            </a:extLst>
          </p:cNvPr>
          <p:cNvSpPr txBox="1"/>
          <p:nvPr userDrawn="1"/>
        </p:nvSpPr>
        <p:spPr>
          <a:xfrm>
            <a:off x="434578" y="6253767"/>
            <a:ext cx="7622381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750" b="0" i="0" u="none" strike="noStrike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© Cambridge University Press 2021</a:t>
            </a: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750" b="0" i="0" kern="1200" dirty="0">
              <a:solidFill>
                <a:srgbClr val="00929F"/>
              </a:solidFill>
              <a:effectLst/>
              <a:latin typeface="Calibri Regular"/>
              <a:ea typeface="Avenir Next Medium" charset="0"/>
              <a:cs typeface="Arial" panose="020B0604020202020204" pitchFamily="34" charset="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0E89D0CF-EF73-B84B-A98E-A7356DFDF8D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4414" y="3315122"/>
            <a:ext cx="137757" cy="251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644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Calibri Regular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Tx/>
        <a:buNone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>
          <p15:clr>
            <a:srgbClr val="F26B43"/>
          </p15:clr>
        </p15:guide>
        <p15:guide id="2" pos="272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4042">
          <p15:clr>
            <a:srgbClr val="F26B43"/>
          </p15:clr>
        </p15:guide>
        <p15:guide id="5" pos="2880">
          <p15:clr>
            <a:srgbClr val="F26B43"/>
          </p15:clr>
        </p15:guide>
        <p15:guide id="6" orient="horz" pos="3997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1CA90339-76EB-5049-8F70-7AE22D0D6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500" y="512762"/>
            <a:ext cx="6535380" cy="94224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4A2E73A-B38E-BE45-A6BE-331862FE82FE}"/>
              </a:ext>
            </a:extLst>
          </p:cNvPr>
          <p:cNvCxnSpPr>
            <a:cxnSpLocks/>
          </p:cNvCxnSpPr>
          <p:nvPr userDrawn="1"/>
        </p:nvCxnSpPr>
        <p:spPr>
          <a:xfrm>
            <a:off x="434579" y="6415730"/>
            <a:ext cx="8277621" cy="0"/>
          </a:xfrm>
          <a:prstGeom prst="line">
            <a:avLst/>
          </a:prstGeom>
          <a:ln w="50800">
            <a:solidFill>
              <a:srgbClr val="0092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15">
            <a:extLst>
              <a:ext uri="{FF2B5EF4-FFF2-40B4-BE49-F238E27FC236}">
                <a16:creationId xmlns:a16="http://schemas.microsoft.com/office/drawing/2014/main" id="{D80DAD8F-E75F-5248-A3D8-194CD5D657E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4840" y="539351"/>
            <a:ext cx="241529" cy="44141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D08218B-729B-16D1-E1B1-0EFEDF6BD506}"/>
              </a:ext>
            </a:extLst>
          </p:cNvPr>
          <p:cNvSpPr txBox="1"/>
          <p:nvPr userDrawn="1"/>
        </p:nvSpPr>
        <p:spPr>
          <a:xfrm>
            <a:off x="434578" y="6467955"/>
            <a:ext cx="7622381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50" b="0" i="0" u="none" strike="noStrike" kern="1200" dirty="0">
                <a:solidFill>
                  <a:srgbClr val="00929F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Chemistry for the IB Diploma – Yu &amp; Fletcher © Cambridge University Press &amp; Assessment 2023</a:t>
            </a:r>
            <a:endParaRPr lang="en-US" sz="750" b="0" i="0" kern="1200" dirty="0">
              <a:solidFill>
                <a:srgbClr val="00929F"/>
              </a:solidFill>
              <a:effectLst/>
              <a:latin typeface="Calibri Regular"/>
              <a:ea typeface="Avenir Next Medium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295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12" r:id="rId2"/>
    <p:sldLayoutId id="2147483706" r:id="rId3"/>
    <p:sldLayoutId id="2147483707" r:id="rId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rgbClr val="00929F"/>
          </a:solidFill>
          <a:latin typeface="Calibri Regular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>
          <p15:clr>
            <a:srgbClr val="F26B43"/>
          </p15:clr>
        </p15:guide>
        <p15:guide id="2" pos="272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4042">
          <p15:clr>
            <a:srgbClr val="F26B43"/>
          </p15:clr>
        </p15:guide>
        <p15:guide id="5" pos="476" userDrawn="1">
          <p15:clr>
            <a:srgbClr val="F26B43"/>
          </p15:clr>
        </p15:guide>
        <p15:guide id="6" orient="horz" pos="3997">
          <p15:clr>
            <a:srgbClr val="F26B43"/>
          </p15:clr>
        </p15:guide>
        <p15:guide id="7" orient="horz" pos="3680">
          <p15:clr>
            <a:srgbClr val="F26B43"/>
          </p15:clr>
        </p15:guide>
        <p15:guide id="8" pos="2980">
          <p15:clr>
            <a:srgbClr val="F26B43"/>
          </p15:clr>
        </p15:guide>
        <p15:guide id="9" orient="horz" pos="323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A4D06B9-27EE-A04B-88AA-27BE8120F4F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-2806" y="0"/>
            <a:ext cx="9152449" cy="6857998"/>
          </a:xfrm>
          <a:prstGeom prst="rect">
            <a:avLst/>
          </a:prstGeom>
          <a:gradFill>
            <a:gsLst>
              <a:gs pos="0">
                <a:srgbClr val="0093D0"/>
              </a:gs>
              <a:gs pos="22000">
                <a:srgbClr val="0093D0"/>
              </a:gs>
              <a:gs pos="68000">
                <a:srgbClr val="0093D0"/>
              </a:gs>
              <a:gs pos="98000">
                <a:srgbClr val="0093D0"/>
              </a:gs>
            </a:gsLst>
            <a:lin ang="16200000" scaled="0"/>
          </a:gradFill>
          <a:ln>
            <a:noFill/>
          </a:ln>
          <a:effectLst>
            <a:reflection endPos="0" dir="5400000" sy="-100000" algn="bl" rotWithShape="0"/>
          </a:effec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E4937AC-CCB7-1E45-BE37-1F20ADBBC9CE}"/>
              </a:ext>
            </a:extLst>
          </p:cNvPr>
          <p:cNvSpPr/>
          <p:nvPr userDrawn="1"/>
        </p:nvSpPr>
        <p:spPr>
          <a:xfrm>
            <a:off x="-2806" y="2511707"/>
            <a:ext cx="9146806" cy="4346294"/>
          </a:xfrm>
          <a:prstGeom prst="rect">
            <a:avLst/>
          </a:prstGeom>
          <a:gradFill>
            <a:gsLst>
              <a:gs pos="0">
                <a:srgbClr val="0093D0"/>
              </a:gs>
              <a:gs pos="34000">
                <a:srgbClr val="0093D0">
                  <a:alpha val="86000"/>
                </a:srgbClr>
              </a:gs>
              <a:gs pos="71000">
                <a:srgbClr val="0093D0">
                  <a:alpha val="64000"/>
                </a:srgbClr>
              </a:gs>
              <a:gs pos="100000">
                <a:srgbClr val="0093D0">
                  <a:alpha val="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149D486-CA41-B843-B391-CECB7F3EB751}"/>
              </a:ext>
            </a:extLst>
          </p:cNvPr>
          <p:cNvCxnSpPr>
            <a:cxnSpLocks/>
          </p:cNvCxnSpPr>
          <p:nvPr userDrawn="1"/>
        </p:nvCxnSpPr>
        <p:spPr>
          <a:xfrm>
            <a:off x="431800" y="369157"/>
            <a:ext cx="82804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1C7527AB-710B-8341-BD8A-891D20BA73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187" y="510164"/>
            <a:ext cx="6522156" cy="94484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0EFE1EA-4690-8940-A0C2-8B22F3DBE3F3}"/>
              </a:ext>
            </a:extLst>
          </p:cNvPr>
          <p:cNvCxnSpPr>
            <a:cxnSpLocks/>
          </p:cNvCxnSpPr>
          <p:nvPr userDrawn="1"/>
        </p:nvCxnSpPr>
        <p:spPr>
          <a:xfrm>
            <a:off x="434579" y="6415730"/>
            <a:ext cx="8277621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907B1DF1-794A-664A-BA1D-8703F7797C96}"/>
              </a:ext>
            </a:extLst>
          </p:cNvPr>
          <p:cNvSpPr txBox="1"/>
          <p:nvPr userDrawn="1"/>
        </p:nvSpPr>
        <p:spPr>
          <a:xfrm>
            <a:off x="434578" y="6253767"/>
            <a:ext cx="7622381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750" b="0" i="0" u="none" strike="noStrike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© Cambridge University Press 2021</a:t>
            </a: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750" b="0" i="0" kern="1200" dirty="0">
              <a:solidFill>
                <a:srgbClr val="00929F"/>
              </a:solidFill>
              <a:effectLst/>
              <a:latin typeface="Calibri Regular"/>
              <a:ea typeface="Avenir Next Medium" charset="0"/>
              <a:cs typeface="Arial" panose="020B0604020202020204" pitchFamily="34" charset="0"/>
            </a:endParaRPr>
          </a:p>
        </p:txBody>
      </p:sp>
      <p:pic>
        <p:nvPicPr>
          <p:cNvPr id="14" name="Picture 15">
            <a:extLst>
              <a:ext uri="{FF2B5EF4-FFF2-40B4-BE49-F238E27FC236}">
                <a16:creationId xmlns:a16="http://schemas.microsoft.com/office/drawing/2014/main" id="{735EF97F-C9BC-8940-97A9-0E7A3911A72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4840" y="539351"/>
            <a:ext cx="241529" cy="441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576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bg1"/>
          </a:solidFill>
          <a:latin typeface="Calibri Regular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>
          <p15:clr>
            <a:srgbClr val="F26B43"/>
          </p15:clr>
        </p15:guide>
        <p15:guide id="2" pos="272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4042">
          <p15:clr>
            <a:srgbClr val="F26B43"/>
          </p15:clr>
        </p15:guide>
        <p15:guide id="5" pos="453" userDrawn="1">
          <p15:clr>
            <a:srgbClr val="F26B43"/>
          </p15:clr>
        </p15:guide>
        <p15:guide id="6" orient="horz" pos="3997">
          <p15:clr>
            <a:srgbClr val="F26B43"/>
          </p15:clr>
        </p15:guide>
        <p15:guide id="7" orient="horz" pos="3680">
          <p15:clr>
            <a:srgbClr val="F26B43"/>
          </p15:clr>
        </p15:guide>
        <p15:guide id="8" pos="2980">
          <p15:clr>
            <a:srgbClr val="F26B43"/>
          </p15:clr>
        </p15:guide>
        <p15:guide id="9" orient="horz" pos="323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3699178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4972556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B1AA231-6B8A-EB53-1E54-42001DBD8572}"/>
              </a:ext>
            </a:extLst>
          </p:cNvPr>
          <p:cNvSpPr txBox="1"/>
          <p:nvPr/>
        </p:nvSpPr>
        <p:spPr>
          <a:xfrm>
            <a:off x="322034" y="2252017"/>
            <a:ext cx="3105150" cy="646331"/>
          </a:xfrm>
          <a:prstGeom prst="rect">
            <a:avLst/>
          </a:prstGeom>
          <a:solidFill>
            <a:srgbClr val="118991"/>
          </a:solidFill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Chemistry</a:t>
            </a:r>
            <a:endParaRPr lang="en-IN" sz="36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1C8BA9-C191-6A5F-6CE3-EA5DD8F5261E}"/>
              </a:ext>
            </a:extLst>
          </p:cNvPr>
          <p:cNvSpPr txBox="1"/>
          <p:nvPr/>
        </p:nvSpPr>
        <p:spPr>
          <a:xfrm>
            <a:off x="326202" y="3098403"/>
            <a:ext cx="3105150" cy="400110"/>
          </a:xfrm>
          <a:prstGeom prst="rect">
            <a:avLst/>
          </a:prstGeom>
          <a:solidFill>
            <a:srgbClr val="118991"/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For the IB Diploma</a:t>
            </a:r>
            <a:endParaRPr lang="en-IN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7976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9" y="535605"/>
            <a:ext cx="8006760" cy="5231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Reactions of the elements in Group 1</a:t>
            </a:r>
            <a:endParaRPr lang="en-GB" dirty="0"/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E954B378-7F60-8189-E7CF-83450AD05047}"/>
              </a:ext>
            </a:extLst>
          </p:cNvPr>
          <p:cNvSpPr txBox="1"/>
          <p:nvPr/>
        </p:nvSpPr>
        <p:spPr>
          <a:xfrm>
            <a:off x="723844" y="1268691"/>
            <a:ext cx="7319144" cy="923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e </a:t>
            </a:r>
            <a:r>
              <a:rPr sz="2000" spc="-3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eactions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becom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mo</a:t>
            </a:r>
            <a:r>
              <a:rPr sz="2000" spc="-35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e v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ig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2000" spc="-4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ou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as the 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sz="2000" spc="-4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ou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sz="2000" spc="-3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descen</a:t>
            </a:r>
            <a:r>
              <a:rPr sz="2000" spc="10" dirty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ed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becaus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the ionis</a:t>
            </a:r>
            <a:r>
              <a:rPr sz="2000" spc="-35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tion</a:t>
            </a:r>
            <a:r>
              <a:rPr sz="2000" spc="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ene</a:t>
            </a:r>
            <a:r>
              <a:rPr sz="2000" spc="-3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gy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dec</a:t>
            </a:r>
            <a:r>
              <a:rPr sz="2000" spc="-25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ea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es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as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2000" spc="-50" dirty="0">
                <a:latin typeface="Calibri" panose="020F0502020204030204" pitchFamily="34" charset="0"/>
                <a:cs typeface="Calibri" panose="020F0502020204030204" pitchFamily="34" charset="0"/>
              </a:rPr>
              <a:t>z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2000" spc="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br>
              <a:rPr lang="en-IN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sz="2000" spc="-25" dirty="0">
                <a:latin typeface="Calibri" panose="020F0502020204030204" pitchFamily="34" charset="0"/>
                <a:cs typeface="Calibri" panose="020F0502020204030204" pitchFamily="34" charset="0"/>
              </a:rPr>
              <a:t>at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inc</a:t>
            </a:r>
            <a:r>
              <a:rPr sz="2000" spc="-3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ea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es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sz="2000" spc="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7BA9B45-0951-DA6F-BA76-F58F2087F0F3}"/>
              </a:ext>
            </a:extLst>
          </p:cNvPr>
          <p:cNvSpPr txBox="1"/>
          <p:nvPr/>
        </p:nvSpPr>
        <p:spPr>
          <a:xfrm>
            <a:off x="1174680" y="5837647"/>
            <a:ext cx="614052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10.13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Electron configurations of sodium and potassium atoms.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68F5761A-FC43-83A2-CD9C-4F38118C846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74680" y="2663638"/>
            <a:ext cx="6215166" cy="3034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17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A85D710-7915-2E3B-9877-9968EC527CA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03984" y="2326494"/>
            <a:ext cx="6712671" cy="293279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9" y="535605"/>
            <a:ext cx="8006760" cy="5231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Group 17 displacement reactions</a:t>
            </a:r>
            <a:endParaRPr lang="en-GB" dirty="0"/>
          </a:p>
        </p:txBody>
      </p:sp>
      <p:sp>
        <p:nvSpPr>
          <p:cNvPr id="52" name="object 4">
            <a:extLst>
              <a:ext uri="{FF2B5EF4-FFF2-40B4-BE49-F238E27FC236}">
                <a16:creationId xmlns:a16="http://schemas.microsoft.com/office/drawing/2014/main" id="{25C8DA8B-6F86-30E0-42DE-DE2EC752CB1A}"/>
              </a:ext>
            </a:extLst>
          </p:cNvPr>
          <p:cNvSpPr txBox="1"/>
          <p:nvPr/>
        </p:nvSpPr>
        <p:spPr>
          <a:xfrm>
            <a:off x="789706" y="1243840"/>
            <a:ext cx="7564587" cy="6155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35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2000" spc="-3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sz="2000" spc="-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2000" spc="15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spc="-30" dirty="0">
                <a:latin typeface="Calibri" panose="020F0502020204030204" pitchFamily="34" charset="0"/>
                <a:cs typeface="Calibri" panose="020F0502020204030204" pitchFamily="34" charset="0"/>
              </a:rPr>
              <a:t>v</a:t>
            </a:r>
            <a:r>
              <a:rPr sz="2000" spc="-25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ti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s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3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eact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on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2000" spc="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2000" spc="-20" dirty="0">
                <a:latin typeface="Calibri" panose="020F0502020204030204" pitchFamily="34" charset="0"/>
                <a:cs typeface="Calibri" panose="020F0502020204030204" pitchFamily="34" charset="0"/>
              </a:rPr>
              <a:t>w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halo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ens</a:t>
            </a:r>
            <a:r>
              <a:rPr sz="2000" spc="-3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b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ha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ide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 c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pou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ds.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1770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9" y="535605"/>
            <a:ext cx="8006760" cy="5231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Oxides of Period 3 elements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11307B-EC85-10EE-DDE5-50704A115B93}"/>
              </a:ext>
            </a:extLst>
          </p:cNvPr>
          <p:cNvSpPr txBox="1"/>
          <p:nvPr/>
        </p:nvSpPr>
        <p:spPr>
          <a:xfrm>
            <a:off x="670709" y="1065322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2000" spc="-5" dirty="0">
                <a:latin typeface="Calibri"/>
                <a:cs typeface="Calibri"/>
              </a:rPr>
              <a:t>Compl</a:t>
            </a:r>
            <a:r>
              <a:rPr lang="en-IN" sz="2000" spc="-20" dirty="0">
                <a:latin typeface="Calibri"/>
                <a:cs typeface="Calibri"/>
              </a:rPr>
              <a:t>e</a:t>
            </a:r>
            <a:r>
              <a:rPr lang="en-IN" sz="2000" spc="-25" dirty="0">
                <a:latin typeface="Calibri"/>
                <a:cs typeface="Calibri"/>
              </a:rPr>
              <a:t>t</a:t>
            </a:r>
            <a:r>
              <a:rPr lang="en-IN" sz="2000" dirty="0">
                <a:latin typeface="Calibri"/>
                <a:cs typeface="Calibri"/>
              </a:rPr>
              <a:t>e the </a:t>
            </a:r>
            <a:r>
              <a:rPr lang="en-IN" sz="2000" spc="-25" dirty="0">
                <a:latin typeface="Calibri"/>
                <a:cs typeface="Calibri"/>
              </a:rPr>
              <a:t>t</a:t>
            </a:r>
            <a:r>
              <a:rPr lang="en-IN" sz="2000" dirty="0">
                <a:latin typeface="Calibri"/>
                <a:cs typeface="Calibri"/>
              </a:rPr>
              <a:t>able </a:t>
            </a:r>
            <a:r>
              <a:rPr lang="en-IN" sz="2000" spc="-5" dirty="0">
                <a:latin typeface="Calibri"/>
                <a:cs typeface="Calibri"/>
              </a:rPr>
              <a:t>bel</a:t>
            </a:r>
            <a:r>
              <a:rPr lang="en-IN" sz="2000" spc="-15" dirty="0">
                <a:latin typeface="Calibri"/>
                <a:cs typeface="Calibri"/>
              </a:rPr>
              <a:t>o</a:t>
            </a:r>
            <a:r>
              <a:rPr lang="en-IN" sz="2000" spc="-135" dirty="0">
                <a:latin typeface="Calibri"/>
                <a:cs typeface="Calibri"/>
              </a:rPr>
              <a:t>w</a:t>
            </a:r>
            <a:r>
              <a:rPr lang="en-IN" sz="2000" dirty="0">
                <a:latin typeface="Calibri"/>
                <a:cs typeface="Calibri"/>
              </a:rPr>
              <a:t>.</a:t>
            </a:r>
            <a:endParaRPr lang="en-IN" sz="200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1C40AF9-0570-ECE3-30D4-F5C5D750B7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5541839"/>
              </p:ext>
            </p:extLst>
          </p:nvPr>
        </p:nvGraphicFramePr>
        <p:xfrm>
          <a:off x="769620" y="1600239"/>
          <a:ext cx="7833357" cy="421938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74419">
                  <a:extLst>
                    <a:ext uri="{9D8B030D-6E8A-4147-A177-3AD203B41FA5}">
                      <a16:colId xmlns:a16="http://schemas.microsoft.com/office/drawing/2014/main" val="3228966628"/>
                    </a:ext>
                  </a:extLst>
                </a:gridCol>
                <a:gridCol w="876300">
                  <a:extLst>
                    <a:ext uri="{9D8B030D-6E8A-4147-A177-3AD203B41FA5}">
                      <a16:colId xmlns:a16="http://schemas.microsoft.com/office/drawing/2014/main" val="3414258243"/>
                    </a:ext>
                  </a:extLst>
                </a:gridCol>
                <a:gridCol w="937259">
                  <a:extLst>
                    <a:ext uri="{9D8B030D-6E8A-4147-A177-3AD203B41FA5}">
                      <a16:colId xmlns:a16="http://schemas.microsoft.com/office/drawing/2014/main" val="1896858535"/>
                    </a:ext>
                  </a:extLst>
                </a:gridCol>
                <a:gridCol w="952500">
                  <a:extLst>
                    <a:ext uri="{9D8B030D-6E8A-4147-A177-3AD203B41FA5}">
                      <a16:colId xmlns:a16="http://schemas.microsoft.com/office/drawing/2014/main" val="3174647322"/>
                    </a:ext>
                  </a:extLst>
                </a:gridCol>
                <a:gridCol w="845125">
                  <a:extLst>
                    <a:ext uri="{9D8B030D-6E8A-4147-A177-3AD203B41FA5}">
                      <a16:colId xmlns:a16="http://schemas.microsoft.com/office/drawing/2014/main" val="4201063832"/>
                    </a:ext>
                  </a:extLst>
                </a:gridCol>
                <a:gridCol w="1059874">
                  <a:extLst>
                    <a:ext uri="{9D8B030D-6E8A-4147-A177-3AD203B41FA5}">
                      <a16:colId xmlns:a16="http://schemas.microsoft.com/office/drawing/2014/main" val="2271139791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1528020227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4111367172"/>
                    </a:ext>
                  </a:extLst>
                </a:gridCol>
              </a:tblGrid>
              <a:tr h="475488">
                <a:tc>
                  <a:txBody>
                    <a:bodyPr/>
                    <a:lstStyle/>
                    <a:p>
                      <a:endParaRPr lang="en-IN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709" marR="38709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b="1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Sodium</a:t>
                      </a:r>
                      <a:endParaRPr lang="en-IN" sz="12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b="1" kern="1200" spc="-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</a:t>
                      </a:r>
                      <a:r>
                        <a:rPr lang="en-IN" sz="1200" b="1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agne</a:t>
                      </a:r>
                      <a:r>
                        <a:rPr lang="en-IN" sz="1200" b="1" kern="1200" spc="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</a:t>
                      </a:r>
                      <a:r>
                        <a:rPr lang="en-IN" sz="1200" b="1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ium</a:t>
                      </a:r>
                      <a:endParaRPr lang="en-IN" sz="12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b="1" kern="1200" spc="-4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</a:t>
                      </a:r>
                      <a:r>
                        <a:rPr lang="en-IN" sz="1200" b="1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luminium</a:t>
                      </a:r>
                      <a:endParaRPr lang="en-IN" sz="12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b="1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Sili</a:t>
                      </a:r>
                      <a:r>
                        <a:rPr lang="en-IN" sz="1200" b="1" kern="1200" spc="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</a:t>
                      </a:r>
                      <a:r>
                        <a:rPr lang="en-IN" sz="1200" b="1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on</a:t>
                      </a:r>
                      <a:endParaRPr lang="en-IN" b="1" dirty="0"/>
                    </a:p>
                  </a:txBody>
                  <a:tcPr marL="0" marR="0" marT="0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b="1" kern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Phosphorus</a:t>
                      </a:r>
                      <a:endParaRPr lang="en-IN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b="1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Sulphur</a:t>
                      </a:r>
                      <a:endParaRPr lang="en-IN" sz="12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b="1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</a:t>
                      </a:r>
                      <a:r>
                        <a:rPr lang="en-IN" sz="1200" b="1" kern="1200" spc="-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</a:t>
                      </a:r>
                      <a:r>
                        <a:rPr lang="en-IN" sz="1200" b="1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lorine</a:t>
                      </a:r>
                      <a:endParaRPr lang="en-IN" sz="12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9623166"/>
                  </a:ext>
                </a:extLst>
              </a:tr>
              <a:tr h="475488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Na</a:t>
                      </a:r>
                      <a:r>
                        <a:rPr lang="en-IN" sz="1200" kern="1200" spc="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</a:t>
                      </a:r>
                      <a:r>
                        <a:rPr lang="en-IN" sz="1200" kern="1200" spc="-2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of</a:t>
                      </a:r>
                      <a:r>
                        <a:rPr lang="en-IN" sz="1200" kern="1200" spc="-1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</a:t>
                      </a:r>
                      <a:r>
                        <a:rPr lang="en-IN" sz="1200" kern="1200" spc="-1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x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ide</a:t>
                      </a:r>
                      <a:endParaRPr lang="en-IN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709" marR="38709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Sodium O</a:t>
                      </a:r>
                      <a:r>
                        <a:rPr lang="en-IN" sz="1200" kern="1200" spc="-1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x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ide</a:t>
                      </a:r>
                      <a:endParaRPr lang="en-IN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709" marR="38709" marT="0" marB="0" anchor="ctr"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Magnesium oxide</a:t>
                      </a:r>
                      <a:endParaRPr lang="en-IN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709" marR="38709" marT="0" marB="0" anchor="ctr"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Alu</a:t>
                      </a:r>
                      <a:r>
                        <a:rPr lang="en-IN" sz="1200" kern="1200" spc="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ini</a:t>
                      </a:r>
                      <a:r>
                        <a:rPr lang="en-IN" sz="1200" kern="1200" spc="-1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 o</a:t>
                      </a:r>
                      <a:r>
                        <a:rPr lang="en-IN" sz="1200" kern="1200" spc="-1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x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ide</a:t>
                      </a:r>
                      <a:endParaRPr lang="en-IN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709" marR="38709" marT="0" marB="0" anchor="ctr"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Si</a:t>
                      </a:r>
                      <a:r>
                        <a:rPr lang="en-IN" sz="1200" kern="1200" spc="-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ico</a:t>
                      </a:r>
                      <a:r>
                        <a:rPr lang="en-IN" sz="1200" kern="1200" spc="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(IV) o</a:t>
                      </a:r>
                      <a:r>
                        <a:rPr lang="en-IN" sz="1200" kern="1200" spc="-1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x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ide</a:t>
                      </a:r>
                      <a:endParaRPr lang="en-IN" dirty="0"/>
                    </a:p>
                  </a:txBody>
                  <a:tcPr marL="38709" marR="38709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kern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Phosp</a:t>
                      </a:r>
                      <a:r>
                        <a:rPr lang="en-IN" sz="1200" kern="1200" spc="-1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</a:t>
                      </a:r>
                      <a:r>
                        <a:rPr lang="en-IN" sz="1200" kern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or</a:t>
                      </a:r>
                      <a:r>
                        <a:rPr lang="en-IN" sz="1200" kern="1200" spc="-15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</a:t>
                      </a:r>
                      <a:r>
                        <a:rPr lang="en-IN" sz="1200" kern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s(III) o</a:t>
                      </a:r>
                      <a:r>
                        <a:rPr lang="en-IN" sz="1200" kern="1200" spc="-15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x</a:t>
                      </a:r>
                      <a:r>
                        <a:rPr lang="en-IN" sz="1200" kern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ide</a:t>
                      </a:r>
                      <a:endParaRPr lang="en-IN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709" marR="38709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Sulp</a:t>
                      </a:r>
                      <a:r>
                        <a:rPr lang="en-IN" sz="1200" kern="1200" spc="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</a:t>
                      </a:r>
                      <a:r>
                        <a:rPr lang="en-IN" sz="1200" kern="1200" spc="-1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</a:t>
                      </a:r>
                      <a:r>
                        <a:rPr lang="en-IN" sz="1200" kern="1200" spc="-1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IV) o</a:t>
                      </a:r>
                      <a:r>
                        <a:rPr lang="en-IN" sz="1200" kern="1200" spc="-1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x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ide</a:t>
                      </a:r>
                      <a:endParaRPr lang="en-IN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709" marR="38709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Chlor</a:t>
                      </a:r>
                      <a:r>
                        <a:rPr lang="en-IN" sz="1200" kern="1200" spc="-1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ne(I) o</a:t>
                      </a:r>
                      <a:r>
                        <a:rPr lang="en-IN" sz="1200" kern="1200" spc="-1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x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ide</a:t>
                      </a:r>
                      <a:endParaRPr lang="en-IN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709" marR="38709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4443146"/>
                  </a:ext>
                </a:extLst>
              </a:tr>
              <a:tr h="475488"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Phosp</a:t>
                      </a:r>
                      <a:r>
                        <a:rPr lang="en-IN" sz="1200" kern="1200" spc="-1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or</a:t>
                      </a:r>
                      <a:r>
                        <a:rPr lang="en-IN" sz="1200" kern="1200" spc="-1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s(V) o</a:t>
                      </a:r>
                      <a:r>
                        <a:rPr lang="en-IN" sz="1200" kern="1200" spc="-1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x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ide</a:t>
                      </a:r>
                      <a:endParaRPr lang="en-IN" dirty="0"/>
                    </a:p>
                  </a:txBody>
                  <a:tcPr marL="38709" marR="38709" marT="0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Sulp</a:t>
                      </a:r>
                      <a:r>
                        <a:rPr lang="en-IN" sz="1200" kern="1200" spc="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</a:t>
                      </a:r>
                      <a:r>
                        <a:rPr lang="en-IN" sz="1200" kern="1200" spc="-1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</a:t>
                      </a:r>
                      <a:r>
                        <a:rPr lang="en-IN" sz="1200" kern="1200" spc="-1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VI) o</a:t>
                      </a:r>
                      <a:r>
                        <a:rPr lang="en-IN" sz="1200" kern="1200" spc="-1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x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ide</a:t>
                      </a:r>
                      <a:endParaRPr lang="en-IN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709" marR="38709" marT="0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Chlor</a:t>
                      </a:r>
                      <a:r>
                        <a:rPr lang="en-IN" sz="1200" kern="1200" spc="-1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ne(VII) o</a:t>
                      </a:r>
                      <a:r>
                        <a:rPr lang="en-IN" sz="1200" kern="1200" spc="-1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x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ide</a:t>
                      </a:r>
                      <a:endParaRPr lang="en-IN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709" marR="38709" marT="0" marB="0" anchor="ctr"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7744612"/>
                  </a:ext>
                </a:extLst>
              </a:tr>
              <a:tr h="256032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Formula</a:t>
                      </a:r>
                      <a:r>
                        <a:rPr lang="en-IN" sz="1200" kern="1200" spc="-2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of o</a:t>
                      </a:r>
                      <a:r>
                        <a:rPr lang="en-IN" sz="1200" kern="1200" spc="-1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x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ide</a:t>
                      </a:r>
                      <a:endParaRPr lang="en-IN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709" marR="38709" marT="0" marB="0" anchor="ctr">
                    <a:solidFill>
                      <a:srgbClr val="CCCCFF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en-IN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709" marR="38709" marT="0" marB="0" anchor="ctr">
                    <a:solidFill>
                      <a:srgbClr val="CCCCFF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en-IN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709" marR="38709" marT="0" marB="0" anchor="ctr">
                    <a:solidFill>
                      <a:srgbClr val="CCCCFF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en-IN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709" marR="38709" marT="0" marB="0" anchor="ctr">
                    <a:solidFill>
                      <a:srgbClr val="CCCCFF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en-IN" dirty="0"/>
                    </a:p>
                  </a:txBody>
                  <a:tcPr marL="38709" marR="38709" marT="0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709" marR="38709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709" marR="38709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709" marR="38709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3190387"/>
                  </a:ext>
                </a:extLst>
              </a:tr>
              <a:tr h="256032"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 marL="38709" marR="38709" marT="0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709" marR="38709" marT="0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709" marR="38709" marT="0" marB="0" anchor="ctr"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3714632"/>
                  </a:ext>
                </a:extLst>
              </a:tr>
              <a:tr h="256032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Ph</a:t>
                      </a:r>
                      <a:r>
                        <a:rPr lang="en-IN" sz="1200" kern="1200" spc="-1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y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sical</a:t>
                      </a:r>
                      <a:r>
                        <a:rPr lang="en-IN" sz="1200" kern="1200" spc="-1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</a:t>
                      </a:r>
                      <a:r>
                        <a:rPr lang="en-IN" sz="1200" kern="1200" spc="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te </a:t>
                      </a:r>
                      <a:b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at</a:t>
                      </a:r>
                      <a:r>
                        <a:rPr lang="en-IN" sz="1200" kern="1200" spc="-1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25</a:t>
                      </a:r>
                      <a:r>
                        <a:rPr lang="en-IN" sz="1200" kern="1200" spc="-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N" sz="1200" kern="1200" spc="-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Symbol" panose="05050102010706020507" pitchFamily="18" charset="2"/>
                        </a:rPr>
                        <a:t>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</a:t>
                      </a:r>
                      <a:endParaRPr lang="en-IN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709" marR="38709" marT="0" marB="0" anchor="ctr">
                    <a:solidFill>
                      <a:srgbClr val="FFFFCC"/>
                    </a:solidFill>
                  </a:tcPr>
                </a:tc>
                <a:tc rowSpan="2" gridSpan="4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b="1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So</a:t>
                      </a:r>
                      <a:r>
                        <a:rPr lang="en-IN" sz="1200" b="1" kern="1200" spc="-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</a:t>
                      </a:r>
                      <a:r>
                        <a:rPr lang="en-IN" sz="1200" b="1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id</a:t>
                      </a:r>
                      <a:endParaRPr lang="en-IN" sz="12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709" marR="38709" marT="0" marB="0" anchor="ctr">
                    <a:solidFill>
                      <a:srgbClr val="FFCC99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b="1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Liquid</a:t>
                      </a:r>
                      <a:endParaRPr lang="en-IN" dirty="0"/>
                    </a:p>
                  </a:txBody>
                  <a:tcPr marL="38709" marR="38709" marT="0" marB="0" anchor="ctr">
                    <a:solidFill>
                      <a:srgbClr val="008995">
                        <a:alpha val="5882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b="1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</a:t>
                      </a:r>
                      <a:r>
                        <a:rPr lang="en-IN" sz="1200" b="1" kern="1200" spc="-4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</a:t>
                      </a:r>
                      <a:r>
                        <a:rPr lang="en-IN" sz="1200" b="1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</a:t>
                      </a:r>
                      <a:endParaRPr lang="en-IN" sz="12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709" marR="38709" marT="0" marB="0"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b="1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</a:t>
                      </a:r>
                      <a:r>
                        <a:rPr lang="en-IN" sz="1200" b="1" kern="1200" spc="-4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</a:t>
                      </a:r>
                      <a:r>
                        <a:rPr lang="en-IN" sz="1200" b="1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</a:t>
                      </a:r>
                      <a:endParaRPr lang="en-IN" sz="12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709" marR="38709" marT="0" marB="0" anchor="ctr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5964697"/>
                  </a:ext>
                </a:extLst>
              </a:tr>
              <a:tr h="258891"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b="1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Solid</a:t>
                      </a:r>
                      <a:endParaRPr lang="en-IN" dirty="0"/>
                    </a:p>
                  </a:txBody>
                  <a:tcPr marL="38709" marR="38709" marT="0" marB="0" anchor="ctr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b="1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Liquid</a:t>
                      </a:r>
                      <a:endParaRPr lang="en-IN" sz="12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709" marR="38709" marT="0" marB="0" anchor="ctr">
                    <a:solidFill>
                      <a:srgbClr val="008995">
                        <a:alpha val="5882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b="1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Liquid</a:t>
                      </a:r>
                      <a:endParaRPr lang="en-IN" sz="12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709" marR="38709" marT="0" marB="0" anchor="ctr">
                    <a:solidFill>
                      <a:srgbClr val="008995">
                        <a:alpha val="5882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4021675"/>
                  </a:ext>
                </a:extLst>
              </a:tr>
              <a:tr h="2542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Bondi</a:t>
                      </a:r>
                      <a:r>
                        <a:rPr lang="en-IN" sz="1200" kern="1200" spc="-1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</a:t>
                      </a:r>
                      <a:r>
                        <a:rPr lang="en-IN" sz="1200" kern="1200" spc="-3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 o</a:t>
                      </a:r>
                      <a:r>
                        <a:rPr lang="en-IN" sz="1200" kern="1200" spc="-1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x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ide</a:t>
                      </a:r>
                      <a:endParaRPr lang="en-IN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709" marR="38709" marT="0" marB="0" anchor="ctr">
                    <a:solidFill>
                      <a:srgbClr val="CC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b="1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</a:t>
                      </a:r>
                      <a:r>
                        <a:rPr lang="en-IN" sz="1200" b="1" kern="1200" spc="-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</a:t>
                      </a:r>
                      <a:r>
                        <a:rPr lang="en-IN" sz="1200" b="1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nic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b="1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</a:t>
                      </a:r>
                      <a:r>
                        <a:rPr lang="en-IN" sz="1200" b="1" kern="1200" spc="-1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</a:t>
                      </a:r>
                      <a:r>
                        <a:rPr lang="en-IN" sz="1200" b="1" kern="1200" spc="-12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</a:t>
                      </a:r>
                      <a:r>
                        <a:rPr lang="en-IN" sz="1200" b="1" kern="1200" spc="-5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</a:t>
                      </a:r>
                      <a:r>
                        <a:rPr lang="en-IN" sz="1200" b="1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lent</a:t>
                      </a:r>
                      <a:endParaRPr lang="en-IN" sz="12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709" marR="38709" marT="0" marB="0" anchor="ctr">
                    <a:solidFill>
                      <a:srgbClr val="FFFF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IN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709" marR="38709" marT="0" marB="0" anchor="ctr"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b="1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</a:t>
                      </a:r>
                      <a:r>
                        <a:rPr lang="en-IN" sz="1200" b="1" kern="1200" spc="-1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</a:t>
                      </a:r>
                      <a:r>
                        <a:rPr lang="en-IN" sz="1200" b="1" kern="1200" spc="-12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</a:t>
                      </a:r>
                      <a:r>
                        <a:rPr lang="en-IN" sz="1200" b="1" kern="1200" spc="-5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</a:t>
                      </a:r>
                      <a:r>
                        <a:rPr lang="en-IN" sz="1200" b="1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lent</a:t>
                      </a:r>
                      <a:endParaRPr lang="en-IN" sz="12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709" marR="38709" marT="0" marB="0" anchor="ctr"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3002792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Struct</a:t>
                      </a:r>
                      <a:r>
                        <a:rPr lang="en-IN" sz="1200" kern="1200" spc="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</a:t>
                      </a:r>
                      <a:endParaRPr lang="en-IN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709" marR="38709" marT="0" marB="0" anchor="ctr">
                    <a:solidFill>
                      <a:srgbClr val="FFFFCC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b="1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Gi</a:t>
                      </a:r>
                      <a:r>
                        <a:rPr lang="en-IN" sz="1200" b="1" kern="1200" spc="-4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</a:t>
                      </a:r>
                      <a:r>
                        <a:rPr lang="en-IN" sz="1200" b="1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nt</a:t>
                      </a:r>
                    </a:p>
                  </a:txBody>
                  <a:tcPr marL="38709" marR="38709" marT="0" marB="0" anchor="ctr">
                    <a:solidFill>
                      <a:srgbClr val="FF99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IN" sz="1200" b="1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Simple molec</a:t>
                      </a:r>
                      <a:r>
                        <a:rPr lang="en-IN" sz="1200" b="1" kern="1200" spc="-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</a:t>
                      </a:r>
                      <a:r>
                        <a:rPr lang="en-IN" sz="1200" b="1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</a:t>
                      </a:r>
                      <a:r>
                        <a:rPr lang="en-IN" sz="1200" b="1" kern="1200" spc="-4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</a:t>
                      </a:r>
                      <a:r>
                        <a:rPr lang="en-IN" sz="1200" b="1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</a:t>
                      </a:r>
                      <a:endParaRPr lang="en-IN" dirty="0"/>
                    </a:p>
                  </a:txBody>
                  <a:tcPr marL="38709" marR="38709" marT="0" marB="0" anchor="ctr">
                    <a:solidFill>
                      <a:srgbClr val="66C2A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SIMPLE MOLEC</a:t>
                      </a:r>
                      <a:r>
                        <a:rPr lang="en-IN" sz="1200" kern="1200" spc="-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</a:t>
                      </a:r>
                      <a:r>
                        <a:rPr lang="en-IN" sz="1200" kern="1200" spc="-4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</a:t>
                      </a:r>
                      <a:endParaRPr lang="en-IN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709" marR="38709" marT="0" marB="0" anchor="ctr">
                    <a:solidFill>
                      <a:srgbClr val="00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6667020"/>
                  </a:ext>
                </a:extLst>
              </a:tr>
              <a:tr h="256032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Species present</a:t>
                      </a:r>
                      <a:r>
                        <a:rPr lang="en-IN" sz="1200" kern="1200" spc="-3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 l</a:t>
                      </a:r>
                      <a:r>
                        <a:rPr lang="en-IN" sz="1200" kern="1200" spc="-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</a:t>
                      </a:r>
                      <a:r>
                        <a:rPr lang="en-IN" sz="1200" kern="1200" spc="-1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q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uid st</a:t>
                      </a:r>
                      <a:r>
                        <a:rPr lang="en-IN" sz="1200" kern="1200" spc="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te</a:t>
                      </a:r>
                      <a:endParaRPr lang="en-IN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709" marR="38709" marT="0" marB="0" anchor="ctr">
                    <a:solidFill>
                      <a:srgbClr val="CCCCFF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en-IN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709" marR="38709" marT="0" marB="0" anchor="ctr">
                    <a:solidFill>
                      <a:srgbClr val="CCCCFF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en-IN" dirty="0"/>
                    </a:p>
                  </a:txBody>
                  <a:tcPr marL="38709" marR="38709" marT="0" marB="0" anchor="ctr">
                    <a:solidFill>
                      <a:srgbClr val="CCCCFF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en-IN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709" marR="38709" marT="0" marB="0" anchor="ctr">
                    <a:solidFill>
                      <a:srgbClr val="CCCCFF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en-IN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709" marR="38709" marT="0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709" marR="38709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709" marR="38709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709" marR="38709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0215918"/>
                  </a:ext>
                </a:extLst>
              </a:tr>
              <a:tr h="256032"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 marL="38709" marR="38709" marT="0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709" marR="38709" marT="0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709" marR="38709" marT="0" marB="0" anchor="ctr"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3159874"/>
                  </a:ext>
                </a:extLst>
              </a:tr>
              <a:tr h="51415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Electr</a:t>
                      </a:r>
                      <a:r>
                        <a:rPr lang="en-IN" sz="1200" kern="1200" spc="-1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cal conducti</a:t>
                      </a:r>
                      <a:r>
                        <a:rPr lang="en-IN" sz="1200" kern="1200" spc="-1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ity </a:t>
                      </a:r>
                      <a:r>
                        <a:rPr lang="en-IN" sz="1200" kern="1200" spc="-1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w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hen</a:t>
                      </a:r>
                      <a:r>
                        <a:rPr lang="en-IN" sz="1200" kern="1200" spc="-1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N" sz="1200" kern="1200" spc="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</a:t>
                      </a:r>
                      <a:r>
                        <a:rPr lang="en-IN" sz="1200" kern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olten</a:t>
                      </a:r>
                      <a:endParaRPr lang="en-IN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709" marR="38709" marT="0" marB="0" anchor="ctr">
                    <a:solidFill>
                      <a:srgbClr val="FFFFCC"/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lang="en-IN" sz="1200" kern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709" marR="38709" marT="0" marB="0" anchor="ctr"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en-IN" dirty="0"/>
                    </a:p>
                  </a:txBody>
                  <a:tcPr marL="38709" marR="38709" marT="0" marB="0" anchor="ctr">
                    <a:solidFill>
                      <a:srgbClr val="FF99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kern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709" marR="38709" marT="0" marB="0" anchor="ctr">
                    <a:solidFill>
                      <a:srgbClr val="FF99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19858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0221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9" y="535605"/>
            <a:ext cx="8006760" cy="5231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Acid deposition</a:t>
            </a:r>
            <a:endParaRPr lang="en-GB" dirty="0"/>
          </a:p>
        </p:txBody>
      </p:sp>
      <p:sp>
        <p:nvSpPr>
          <p:cNvPr id="8" name="object 6">
            <a:extLst>
              <a:ext uri="{FF2B5EF4-FFF2-40B4-BE49-F238E27FC236}">
                <a16:creationId xmlns:a16="http://schemas.microsoft.com/office/drawing/2014/main" id="{2B1DDEAE-79A6-8384-CC25-F63A05A2ECC7}"/>
              </a:ext>
            </a:extLst>
          </p:cNvPr>
          <p:cNvSpPr txBox="1"/>
          <p:nvPr/>
        </p:nvSpPr>
        <p:spPr>
          <a:xfrm>
            <a:off x="719860" y="1178619"/>
            <a:ext cx="747649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2000" spc="-5" dirty="0">
                <a:latin typeface="Calibri"/>
                <a:cs typeface="Calibri"/>
              </a:rPr>
              <a:t>P</a:t>
            </a:r>
            <a:r>
              <a:rPr sz="2000" spc="-40" dirty="0">
                <a:latin typeface="Calibri"/>
                <a:cs typeface="Calibri"/>
              </a:rPr>
              <a:t>r</a:t>
            </a:r>
            <a:r>
              <a:rPr sz="2000" spc="-5" dirty="0">
                <a:latin typeface="Calibri"/>
                <a:cs typeface="Calibri"/>
              </a:rPr>
              <a:t>oblem</a:t>
            </a:r>
            <a:r>
              <a:rPr sz="2000" dirty="0">
                <a:latin typeface="Calibri"/>
                <a:cs typeface="Calibri"/>
              </a:rPr>
              <a:t>s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associ</a:t>
            </a:r>
            <a:r>
              <a:rPr sz="2000" spc="-30" dirty="0">
                <a:latin typeface="Calibri"/>
                <a:cs typeface="Calibri"/>
              </a:rPr>
              <a:t>a</a:t>
            </a:r>
            <a:r>
              <a:rPr sz="2000" spc="-25" dirty="0">
                <a:latin typeface="Calibri"/>
                <a:cs typeface="Calibri"/>
              </a:rPr>
              <a:t>t</a:t>
            </a:r>
            <a:r>
              <a:rPr sz="2000" dirty="0">
                <a:latin typeface="Calibri"/>
                <a:cs typeface="Calibri"/>
              </a:rPr>
              <a:t>ed</a:t>
            </a:r>
            <a:r>
              <a:rPr sz="2000" spc="2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w</a:t>
            </a:r>
            <a:r>
              <a:rPr sz="2000" spc="-10" dirty="0">
                <a:latin typeface="Calibri"/>
                <a:cs typeface="Calibri"/>
              </a:rPr>
              <a:t>i</a:t>
            </a:r>
            <a:r>
              <a:rPr sz="2000" dirty="0">
                <a:latin typeface="Calibri"/>
                <a:cs typeface="Calibri"/>
              </a:rPr>
              <a:t>th acid depos</a:t>
            </a:r>
            <a:r>
              <a:rPr sz="2000" spc="-10" dirty="0">
                <a:latin typeface="Calibri"/>
                <a:cs typeface="Calibri"/>
              </a:rPr>
              <a:t>i</a:t>
            </a:r>
            <a:r>
              <a:rPr sz="2000" dirty="0">
                <a:latin typeface="Calibri"/>
                <a:cs typeface="Calibri"/>
              </a:rPr>
              <a:t>tion.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07C0659-2BD9-A4F7-D200-386756C73DB5}"/>
              </a:ext>
            </a:extLst>
          </p:cNvPr>
          <p:cNvSpPr txBox="1"/>
          <p:nvPr/>
        </p:nvSpPr>
        <p:spPr>
          <a:xfrm>
            <a:off x="614819" y="1761048"/>
            <a:ext cx="335902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a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AD1AF9-814E-9B03-5A3E-0D96829638AB}"/>
              </a:ext>
            </a:extLst>
          </p:cNvPr>
          <p:cNvSpPr txBox="1"/>
          <p:nvPr/>
        </p:nvSpPr>
        <p:spPr>
          <a:xfrm>
            <a:off x="3726595" y="1761048"/>
            <a:ext cx="30536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b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3287DAC-BA57-DFB2-F495-9FBAA0623FCD}"/>
              </a:ext>
            </a:extLst>
          </p:cNvPr>
          <p:cNvSpPr txBox="1"/>
          <p:nvPr/>
        </p:nvSpPr>
        <p:spPr>
          <a:xfrm>
            <a:off x="6712842" y="1761048"/>
            <a:ext cx="30536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c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D72C000-1DD6-9334-EDA6-73CD2CDB8BEC}"/>
              </a:ext>
            </a:extLst>
          </p:cNvPr>
          <p:cNvSpPr txBox="1"/>
          <p:nvPr/>
        </p:nvSpPr>
        <p:spPr>
          <a:xfrm>
            <a:off x="670709" y="4502412"/>
            <a:ext cx="800676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10.14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Acid rain can </a:t>
            </a:r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a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kill trees and </a:t>
            </a:r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b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fish in lakes, and </a:t>
            </a:r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c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react with limestone buildings </a:t>
            </a:r>
            <a:b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</a:b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to cause corrosion.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3" name="Picture 12" descr="A picture containing outdoor, water, nature, shore&#10;&#10;Description automatically generated" hidden="1">
            <a:extLst>
              <a:ext uri="{FF2B5EF4-FFF2-40B4-BE49-F238E27FC236}">
                <a16:creationId xmlns:a16="http://schemas.microsoft.com/office/drawing/2014/main" id="{F937D0D8-ED13-2827-5A8A-FEED2AD69ED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3918"/>
          <a:stretch/>
        </p:blipFill>
        <p:spPr>
          <a:xfrm>
            <a:off x="3818011" y="2081522"/>
            <a:ext cx="2619868" cy="2029968"/>
          </a:xfrm>
          <a:prstGeom prst="rect">
            <a:avLst/>
          </a:prstGeom>
        </p:spPr>
      </p:pic>
      <p:pic>
        <p:nvPicPr>
          <p:cNvPr id="16" name="Picture 15" descr="A picture containing rock, grass, outdoor, stone&#10;&#10;Description automatically generated">
            <a:extLst>
              <a:ext uri="{FF2B5EF4-FFF2-40B4-BE49-F238E27FC236}">
                <a16:creationId xmlns:a16="http://schemas.microsoft.com/office/drawing/2014/main" id="{93B81ED3-3409-AFF5-B28A-37AD97369D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8487" y="2081522"/>
            <a:ext cx="1350043" cy="2029968"/>
          </a:xfrm>
          <a:prstGeom prst="rect">
            <a:avLst/>
          </a:prstGeom>
        </p:spPr>
      </p:pic>
      <p:pic>
        <p:nvPicPr>
          <p:cNvPr id="4" name="Picture 3" descr="A forest with many trees&#10;&#10;Description automatically generated with medium confidence">
            <a:extLst>
              <a:ext uri="{FF2B5EF4-FFF2-40B4-BE49-F238E27FC236}">
                <a16:creationId xmlns:a16="http://schemas.microsoft.com/office/drawing/2014/main" id="{16E7F89B-A515-B5E7-B0A8-C99F17DC1B35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5"/>
          <a:srcRect r="15373"/>
          <a:stretch/>
        </p:blipFill>
        <p:spPr>
          <a:xfrm>
            <a:off x="810351" y="2084213"/>
            <a:ext cx="2627052" cy="2029968"/>
          </a:xfrm>
          <a:prstGeom prst="rect">
            <a:avLst/>
          </a:prstGeom>
        </p:spPr>
      </p:pic>
      <p:pic>
        <p:nvPicPr>
          <p:cNvPr id="7" name="Picture 6" descr="A large group of fish in water&#10;&#10;Description automatically generated">
            <a:extLst>
              <a:ext uri="{FF2B5EF4-FFF2-40B4-BE49-F238E27FC236}">
                <a16:creationId xmlns:a16="http://schemas.microsoft.com/office/drawing/2014/main" id="{62B8C11D-2610-B5F2-FC45-77A1D711E72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alphaModFix/>
          </a:blip>
          <a:srcRect r="13960"/>
          <a:stretch/>
        </p:blipFill>
        <p:spPr>
          <a:xfrm>
            <a:off x="3822746" y="2084213"/>
            <a:ext cx="2615134" cy="2027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7719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9" y="535605"/>
            <a:ext cx="8006760" cy="5231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Oxidation state</a:t>
            </a:r>
            <a:endParaRPr lang="en-GB" dirty="0"/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0D7B82E0-97C0-3F42-6A8A-0F72476ED3ED}"/>
              </a:ext>
            </a:extLst>
          </p:cNvPr>
          <p:cNvSpPr txBox="1"/>
          <p:nvPr/>
        </p:nvSpPr>
        <p:spPr>
          <a:xfrm>
            <a:off x="774895" y="1090872"/>
            <a:ext cx="6792040" cy="6155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IN" sz="2000" spc="-5" dirty="0">
                <a:latin typeface="Calibri"/>
                <a:cs typeface="Calibri"/>
              </a:rPr>
              <a:t>Complete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the </a:t>
            </a:r>
            <a:r>
              <a:rPr sz="2000" spc="-20" dirty="0">
                <a:latin typeface="Calibri"/>
                <a:cs typeface="Calibri"/>
              </a:rPr>
              <a:t>t</a:t>
            </a:r>
            <a:r>
              <a:rPr sz="2000" dirty="0">
                <a:latin typeface="Calibri"/>
                <a:cs typeface="Calibri"/>
              </a:rPr>
              <a:t>able w</a:t>
            </a:r>
            <a:r>
              <a:rPr sz="2000" spc="-10" dirty="0">
                <a:latin typeface="Calibri"/>
                <a:cs typeface="Calibri"/>
              </a:rPr>
              <a:t>i</a:t>
            </a:r>
            <a:r>
              <a:rPr sz="2000" dirty="0">
                <a:latin typeface="Calibri"/>
                <a:cs typeface="Calibri"/>
              </a:rPr>
              <a:t>th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the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40" dirty="0">
                <a:latin typeface="Calibri"/>
                <a:cs typeface="Calibri"/>
              </a:rPr>
              <a:t>o</a:t>
            </a:r>
            <a:r>
              <a:rPr sz="2000" spc="-5" dirty="0">
                <a:latin typeface="Calibri"/>
                <a:cs typeface="Calibri"/>
              </a:rPr>
              <a:t>x</a:t>
            </a:r>
            <a:r>
              <a:rPr sz="2000" spc="-10" dirty="0">
                <a:latin typeface="Calibri"/>
                <a:cs typeface="Calibri"/>
              </a:rPr>
              <a:t>i</a:t>
            </a:r>
            <a:r>
              <a:rPr sz="2000" spc="-5" dirty="0">
                <a:latin typeface="Calibri"/>
                <a:cs typeface="Calibri"/>
              </a:rPr>
              <a:t>d</a:t>
            </a:r>
            <a:r>
              <a:rPr sz="2000" spc="-20" dirty="0">
                <a:latin typeface="Calibri"/>
                <a:cs typeface="Calibri"/>
              </a:rPr>
              <a:t>a</a:t>
            </a:r>
            <a:r>
              <a:rPr sz="2000" dirty="0">
                <a:latin typeface="Calibri"/>
                <a:cs typeface="Calibri"/>
              </a:rPr>
              <a:t>tion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30" dirty="0">
                <a:latin typeface="Calibri"/>
                <a:cs typeface="Calibri"/>
              </a:rPr>
              <a:t>s</a:t>
            </a:r>
            <a:r>
              <a:rPr sz="2000" spc="-25" dirty="0">
                <a:latin typeface="Calibri"/>
                <a:cs typeface="Calibri"/>
              </a:rPr>
              <a:t>tat</a:t>
            </a:r>
            <a:r>
              <a:rPr sz="2000" dirty="0">
                <a:latin typeface="Calibri"/>
                <a:cs typeface="Calibri"/>
              </a:rPr>
              <a:t>es</a:t>
            </a:r>
            <a:r>
              <a:rPr sz="2000" spc="3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o</a:t>
            </a:r>
            <a:r>
              <a:rPr sz="2000" dirty="0">
                <a:latin typeface="Calibri"/>
                <a:cs typeface="Calibri"/>
              </a:rPr>
              <a:t>f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the ele</a:t>
            </a:r>
            <a:r>
              <a:rPr sz="2000" spc="-10" dirty="0">
                <a:latin typeface="Calibri"/>
                <a:cs typeface="Calibri"/>
              </a:rPr>
              <a:t>m</a:t>
            </a:r>
            <a:r>
              <a:rPr sz="2000" dirty="0">
                <a:latin typeface="Calibri"/>
                <a:cs typeface="Calibri"/>
              </a:rPr>
              <a:t>e</a:t>
            </a:r>
            <a:r>
              <a:rPr sz="2000" spc="-25" dirty="0">
                <a:latin typeface="Calibri"/>
                <a:cs typeface="Calibri"/>
              </a:rPr>
              <a:t>n</a:t>
            </a:r>
            <a:r>
              <a:rPr sz="2000" dirty="0">
                <a:latin typeface="Calibri"/>
                <a:cs typeface="Calibri"/>
              </a:rPr>
              <a:t>ts</a:t>
            </a:r>
            <a:r>
              <a:rPr sz="2000" spc="2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p</a:t>
            </a:r>
            <a:r>
              <a:rPr sz="2000" spc="-25" dirty="0">
                <a:latin typeface="Calibri"/>
                <a:cs typeface="Calibri"/>
              </a:rPr>
              <a:t>r</a:t>
            </a:r>
            <a:r>
              <a:rPr sz="2000" dirty="0">
                <a:latin typeface="Calibri"/>
                <a:cs typeface="Calibri"/>
              </a:rPr>
              <a:t>es</a:t>
            </a:r>
            <a:r>
              <a:rPr sz="2000" spc="-10" dirty="0">
                <a:latin typeface="Calibri"/>
                <a:cs typeface="Calibri"/>
              </a:rPr>
              <a:t>e</a:t>
            </a:r>
            <a:r>
              <a:rPr sz="2000" spc="-25" dirty="0">
                <a:latin typeface="Calibri"/>
                <a:cs typeface="Calibri"/>
              </a:rPr>
              <a:t>n</a:t>
            </a:r>
            <a:r>
              <a:rPr sz="2000" dirty="0">
                <a:latin typeface="Calibri"/>
                <a:cs typeface="Calibri"/>
              </a:rPr>
              <a:t>t in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t</a:t>
            </a:r>
            <a:r>
              <a:rPr sz="2000" spc="-5" dirty="0">
                <a:latin typeface="Calibri"/>
                <a:cs typeface="Calibri"/>
              </a:rPr>
              <a:t>h</a:t>
            </a:r>
            <a:r>
              <a:rPr sz="2000" dirty="0">
                <a:latin typeface="Calibri"/>
                <a:cs typeface="Calibri"/>
              </a:rPr>
              <a:t>e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c</a:t>
            </a:r>
            <a:r>
              <a:rPr sz="2000" spc="-5" dirty="0">
                <a:latin typeface="Calibri"/>
                <a:cs typeface="Calibri"/>
              </a:rPr>
              <a:t>ompou</a:t>
            </a:r>
            <a:r>
              <a:rPr sz="2000" spc="5" dirty="0">
                <a:latin typeface="Calibri"/>
                <a:cs typeface="Calibri"/>
              </a:rPr>
              <a:t>n</a:t>
            </a:r>
            <a:r>
              <a:rPr sz="2000" spc="-5" dirty="0">
                <a:latin typeface="Calibri"/>
                <a:cs typeface="Calibri"/>
              </a:rPr>
              <a:t>d</a:t>
            </a:r>
            <a:r>
              <a:rPr sz="2000" spc="5" dirty="0">
                <a:latin typeface="Calibri"/>
                <a:cs typeface="Calibri"/>
              </a:rPr>
              <a:t>/</a:t>
            </a:r>
            <a:r>
              <a:rPr sz="2000" dirty="0">
                <a:latin typeface="Calibri"/>
                <a:cs typeface="Calibri"/>
              </a:rPr>
              <a:t>io</a:t>
            </a:r>
            <a:r>
              <a:rPr sz="2000" spc="-20" dirty="0">
                <a:latin typeface="Calibri"/>
                <a:cs typeface="Calibri"/>
              </a:rPr>
              <a:t>n</a:t>
            </a:r>
            <a:r>
              <a:rPr sz="2000" dirty="0">
                <a:latin typeface="Calibri"/>
                <a:cs typeface="Calibri"/>
              </a:rPr>
              <a:t>s</a:t>
            </a:r>
            <a:r>
              <a:rPr lang="en-US" sz="2000" dirty="0">
                <a:latin typeface="Calibri"/>
                <a:cs typeface="Calibri"/>
              </a:rPr>
              <a:t>.</a:t>
            </a:r>
            <a:endParaRPr sz="2000" dirty="0">
              <a:latin typeface="Calibri"/>
              <a:cs typeface="Calibri"/>
            </a:endParaRPr>
          </a:p>
        </p:txBody>
      </p:sp>
      <p:graphicFrame>
        <p:nvGraphicFramePr>
          <p:cNvPr id="15" name="object 5">
            <a:extLst>
              <a:ext uri="{FF2B5EF4-FFF2-40B4-BE49-F238E27FC236}">
                <a16:creationId xmlns:a16="http://schemas.microsoft.com/office/drawing/2014/main" id="{82941407-1D53-B3A8-96E8-6903164F39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9692689"/>
              </p:ext>
            </p:extLst>
          </p:nvPr>
        </p:nvGraphicFramePr>
        <p:xfrm>
          <a:off x="808779" y="1778813"/>
          <a:ext cx="5159828" cy="386791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582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65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756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20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397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29768">
                <a:tc>
                  <a:txBody>
                    <a:bodyPr/>
                    <a:lstStyle/>
                    <a:p>
                      <a:pPr marL="423545">
                        <a:lnSpc>
                          <a:spcPct val="100000"/>
                        </a:lnSpc>
                      </a:pPr>
                      <a:r>
                        <a:rPr sz="2000" b="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</a:t>
                      </a:r>
                      <a:r>
                        <a:rPr sz="2000" b="1" spc="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</a:t>
                      </a:r>
                      <a:r>
                        <a:rPr sz="2000" b="1" baseline="-25252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sz="2000" baseline="-25252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2000" baseline="-25252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29F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sz="2000" baseline="-25252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29F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2000" b="1" spc="-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</a:t>
                      </a:r>
                      <a:r>
                        <a:rPr sz="2000" b="1" spc="-1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</a:t>
                      </a:r>
                      <a:r>
                        <a:rPr sz="2000" b="1" baseline="-25252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sz="2000" baseline="-25252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800" baseline="-25252" dirty="0">
                        <a:latin typeface="Arial Narrow"/>
                        <a:cs typeface="Arial Narro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29F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sz="1800" baseline="-25252">
                        <a:latin typeface="Arial Narrow"/>
                        <a:cs typeface="Arial Narro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29F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9768">
                <a:tc>
                  <a:txBody>
                    <a:bodyPr/>
                    <a:lstStyle/>
                    <a:p>
                      <a:pPr marL="423545">
                        <a:lnSpc>
                          <a:spcPct val="100000"/>
                        </a:lnSpc>
                      </a:pPr>
                      <a:r>
                        <a:rPr sz="2000" b="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</a:t>
                      </a:r>
                      <a:r>
                        <a:rPr sz="2000" b="1" spc="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</a:t>
                      </a:r>
                      <a:r>
                        <a:rPr sz="2000" b="1" baseline="-25252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endParaRPr sz="2000" baseline="-25252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2000" baseline="-25252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29F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sz="2000" baseline="-25252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29F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462280">
                        <a:lnSpc>
                          <a:spcPct val="100000"/>
                        </a:lnSpc>
                      </a:pPr>
                      <a:r>
                        <a:rPr sz="2000" b="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PC</a:t>
                      </a:r>
                      <a:r>
                        <a:rPr sz="2000" b="1" spc="-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</a:t>
                      </a:r>
                      <a:r>
                        <a:rPr sz="2000" b="1" baseline="-20202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endParaRPr sz="2000" baseline="-20202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800" baseline="-20202">
                        <a:latin typeface="Arial Narrow"/>
                        <a:cs typeface="Arial Narro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29F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sz="1800" baseline="-20202">
                        <a:latin typeface="Arial Narrow"/>
                        <a:cs typeface="Arial Narro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29F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9768">
                <a:tc>
                  <a:txBody>
                    <a:bodyPr/>
                    <a:lstStyle/>
                    <a:p>
                      <a:pPr marL="415925">
                        <a:lnSpc>
                          <a:spcPct val="100000"/>
                        </a:lnSpc>
                      </a:pPr>
                      <a:r>
                        <a:rPr sz="2000" b="1" spc="-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</a:t>
                      </a:r>
                      <a:r>
                        <a:rPr sz="2000" b="1" spc="-7" baseline="-20202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sz="2000" b="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</a:t>
                      </a:r>
                      <a:endParaRPr sz="2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2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29F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sz="2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29F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2000" b="1" spc="-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NH</a:t>
                      </a:r>
                      <a:r>
                        <a:rPr sz="2000" b="1" baseline="-25252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endParaRPr sz="2000" baseline="-25252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800" baseline="-25252">
                        <a:latin typeface="Arial Narrow"/>
                        <a:cs typeface="Arial Narro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29F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sz="1800" baseline="-25252">
                        <a:latin typeface="Arial Narrow"/>
                        <a:cs typeface="Arial Narro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29F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9768">
                <a:tc>
                  <a:txBody>
                    <a:bodyPr/>
                    <a:lstStyle/>
                    <a:p>
                      <a:pPr marL="365760">
                        <a:lnSpc>
                          <a:spcPct val="100000"/>
                        </a:lnSpc>
                      </a:pPr>
                      <a:r>
                        <a:rPr sz="2000" b="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Ba</a:t>
                      </a:r>
                      <a:r>
                        <a:rPr sz="2000" b="1" spc="-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</a:t>
                      </a:r>
                      <a:r>
                        <a:rPr sz="2000" b="1" baseline="-20202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sz="2000" baseline="-20202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2000" baseline="-20202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29F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sz="2000" baseline="-20202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29F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b="1" spc="-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NF</a:t>
                      </a:r>
                      <a:r>
                        <a:rPr sz="2000" b="1" baseline="-25252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endParaRPr sz="2000" baseline="-25252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800" baseline="-25252">
                        <a:latin typeface="Arial Narrow"/>
                        <a:cs typeface="Arial Narro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29F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sz="1800" baseline="-25252">
                        <a:latin typeface="Arial Narrow"/>
                        <a:cs typeface="Arial Narro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29F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9768">
                <a:tc>
                  <a:txBody>
                    <a:bodyPr/>
                    <a:lstStyle/>
                    <a:p>
                      <a:pPr marL="431165">
                        <a:lnSpc>
                          <a:spcPct val="100000"/>
                        </a:lnSpc>
                      </a:pPr>
                      <a:r>
                        <a:rPr sz="2000" b="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</a:t>
                      </a:r>
                      <a:r>
                        <a:rPr sz="2000" b="1" spc="-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</a:t>
                      </a:r>
                      <a:r>
                        <a:rPr sz="2000" b="1" baseline="-25252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sz="2000" baseline="-25252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2000" baseline="-25252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29F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sz="2000" baseline="-25252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29F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413384">
                        <a:lnSpc>
                          <a:spcPts val="2675"/>
                        </a:lnSpc>
                      </a:pPr>
                      <a:endParaRPr sz="2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800">
                        <a:latin typeface="Arial Narrow"/>
                        <a:cs typeface="Arial Narro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29F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sz="1800">
                        <a:latin typeface="Arial Narrow"/>
                        <a:cs typeface="Arial Narro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29F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9768">
                <a:tc>
                  <a:txBody>
                    <a:bodyPr/>
                    <a:lstStyle/>
                    <a:p>
                      <a:pPr marL="332105">
                        <a:lnSpc>
                          <a:spcPct val="100000"/>
                        </a:lnSpc>
                      </a:pPr>
                      <a:r>
                        <a:rPr sz="2000" b="1" spc="-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</a:t>
                      </a:r>
                      <a:r>
                        <a:rPr sz="2000" b="1" spc="-1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</a:t>
                      </a:r>
                      <a:r>
                        <a:rPr sz="2000" b="1" spc="-7" baseline="-20202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sz="2000" b="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</a:t>
                      </a:r>
                      <a:r>
                        <a:rPr sz="2000" b="1" baseline="-20202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</a:t>
                      </a:r>
                      <a:endParaRPr sz="2000" baseline="-20202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2000" baseline="-20202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29F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sz="2000" baseline="-20202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29F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417830">
                        <a:lnSpc>
                          <a:spcPts val="2295"/>
                        </a:lnSpc>
                      </a:pPr>
                      <a:r>
                        <a:rPr lang="en-IN" sz="2000" b="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ClO</a:t>
                      </a:r>
                      <a:r>
                        <a:rPr lang="en-IN" sz="2000" b="1" baseline="-25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en-IN" sz="2000" b="1" baseline="30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–</a:t>
                      </a:r>
                      <a:endParaRPr lang="en-IN" sz="2000" baseline="30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800" dirty="0">
                        <a:latin typeface="Arial Narrow"/>
                        <a:cs typeface="Arial Narro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29F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sz="1800">
                        <a:latin typeface="Arial Narrow"/>
                        <a:cs typeface="Arial Narro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29F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9768">
                <a:tc>
                  <a:txBody>
                    <a:bodyPr/>
                    <a:lstStyle/>
                    <a:p>
                      <a:pPr marL="387350">
                        <a:lnSpc>
                          <a:spcPts val="2230"/>
                        </a:lnSpc>
                      </a:pPr>
                      <a:r>
                        <a:rPr sz="2000" b="1" spc="-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r>
                        <a:rPr sz="2000" b="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</a:t>
                      </a:r>
                      <a:r>
                        <a:rPr lang="en-US" sz="2000" b="1" baseline="-25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en-US" sz="2000" b="1" baseline="30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–</a:t>
                      </a:r>
                      <a:endParaRPr sz="2000" baseline="30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2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29F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sz="2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29F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23520" marR="0" lvl="0" indent="0" algn="ctr" defTabSz="914400" rtl="0" eaLnBrk="1" fontAlgn="auto" latinLnBrk="0" hangingPunct="1">
                        <a:lnSpc>
                          <a:spcPts val="159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2000" baseline="30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800">
                        <a:latin typeface="Arial Narrow"/>
                        <a:cs typeface="Arial Narro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29F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sz="1800">
                        <a:latin typeface="Arial Narrow"/>
                        <a:cs typeface="Arial Narro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29F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9768">
                <a:tc>
                  <a:txBody>
                    <a:bodyPr/>
                    <a:lstStyle/>
                    <a:p>
                      <a:pPr marL="240665" marR="0" lvl="0" indent="0" algn="l" defTabSz="914400" rtl="0" eaLnBrk="1" fontAlgn="auto" latinLnBrk="0" hangingPunct="1">
                        <a:lnSpc>
                          <a:spcPts val="229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2000" b="1" spc="-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Cr</a:t>
                      </a:r>
                      <a:r>
                        <a:rPr sz="2000" b="1" spc="-7" baseline="-25252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sz="2000" b="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</a:t>
                      </a:r>
                      <a:r>
                        <a:rPr lang="en-IN" sz="2000" b="1" baseline="-25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</a:t>
                      </a:r>
                      <a:r>
                        <a:rPr sz="2000" b="1" spc="-7" baseline="25252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US" sz="2000" b="1" baseline="25252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–</a:t>
                      </a:r>
                      <a:endParaRPr sz="2000" baseline="25252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2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29F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sz="2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29F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355600">
                        <a:lnSpc>
                          <a:spcPts val="2295"/>
                        </a:lnSpc>
                      </a:pPr>
                      <a:endParaRPr sz="2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800">
                        <a:latin typeface="Arial Narrow"/>
                        <a:cs typeface="Arial Narro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29F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sz="1800">
                        <a:latin typeface="Arial Narrow"/>
                        <a:cs typeface="Arial Narro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29F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9768">
                <a:tc>
                  <a:txBody>
                    <a:bodyPr/>
                    <a:lstStyle/>
                    <a:p>
                      <a:pPr marL="399415">
                        <a:lnSpc>
                          <a:spcPct val="100000"/>
                        </a:lnSpc>
                      </a:pPr>
                      <a:r>
                        <a:rPr sz="2000" b="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NaH</a:t>
                      </a:r>
                      <a:endParaRPr sz="2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2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29F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sz="2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29F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434975">
                        <a:lnSpc>
                          <a:spcPct val="100000"/>
                        </a:lnSpc>
                      </a:pPr>
                      <a:r>
                        <a:rPr sz="2000" b="1" spc="-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</a:t>
                      </a:r>
                      <a:r>
                        <a:rPr sz="2000" b="1" spc="-7" baseline="-20202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sz="2000" b="1" spc="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</a:t>
                      </a:r>
                      <a:r>
                        <a:rPr sz="2000" b="1" baseline="-20202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sz="2000" baseline="-20202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800" baseline="-20202">
                        <a:latin typeface="Arial Narrow"/>
                        <a:cs typeface="Arial Narro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29F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sz="1800" baseline="-20202" dirty="0">
                        <a:latin typeface="Arial Narrow"/>
                        <a:cs typeface="Arial Narro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29F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object 4">
            <a:extLst>
              <a:ext uri="{FF2B5EF4-FFF2-40B4-BE49-F238E27FC236}">
                <a16:creationId xmlns:a16="http://schemas.microsoft.com/office/drawing/2014/main" id="{42813802-55AC-3865-B66D-859435C7CB0B}"/>
              </a:ext>
            </a:extLst>
          </p:cNvPr>
          <p:cNvSpPr txBox="1"/>
          <p:nvPr/>
        </p:nvSpPr>
        <p:spPr>
          <a:xfrm>
            <a:off x="783834" y="5706633"/>
            <a:ext cx="6915080" cy="544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2160"/>
              </a:lnSpc>
            </a:pP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 p</a:t>
            </a:r>
            <a:r>
              <a:rPr sz="1500" spc="5" dirty="0"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sz="1500" spc="-3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y </a:t>
            </a:r>
            <a:r>
              <a:rPr sz="1500" spc="-45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orm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al </a:t>
            </a:r>
            <a:r>
              <a:rPr sz="1500" spc="-10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on</a:t>
            </a:r>
            <a:r>
              <a:rPr sz="1500" spc="5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500" spc="-15" dirty="0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1500" spc="-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that</a:t>
            </a:r>
            <a:r>
              <a:rPr sz="1500" spc="-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spc="-3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500" spc="-35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500" spc="-3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s all</a:t>
            </a:r>
            <a:r>
              <a:rPr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co</a:t>
            </a:r>
            <a:r>
              <a:rPr sz="1500" spc="-10" dirty="0"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po</a:t>
            </a:r>
            <a:r>
              <a:rPr sz="1500" spc="5" dirty="0"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1500" spc="5" dirty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1500" spc="-4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as</a:t>
            </a:r>
            <a:r>
              <a:rPr sz="1500" spc="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ion</a:t>
            </a:r>
            <a:r>
              <a:rPr sz="1500" spc="-10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c and</a:t>
            </a:r>
            <a:r>
              <a:rPr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500" spc="-15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1500" spc="-10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sz="1500" spc="5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b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1500" spc="5" dirty="0"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500" spc="-3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500" spc="-10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es </a:t>
            </a:r>
            <a:r>
              <a:rPr sz="1500" spc="-25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o t</a:t>
            </a:r>
            <a:r>
              <a:rPr sz="1500" spc="5" dirty="0"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500"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N" sz="1500" spc="-10" dirty="0">
                <a:latin typeface="Calibri" panose="020F0502020204030204" pitchFamily="34" charset="0"/>
                <a:cs typeface="Calibri" panose="020F0502020204030204" pitchFamily="34" charset="0"/>
              </a:rPr>
              <a:t>elements</a:t>
            </a:r>
            <a:r>
              <a:rPr sz="15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acco</a:t>
            </a:r>
            <a:r>
              <a:rPr sz="1500" spc="-3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din</a:t>
            </a:r>
            <a:r>
              <a:rPr sz="1500" spc="5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sz="1500" spc="-135" dirty="0">
                <a:latin typeface="Calibri" panose="020F0502020204030204" pitchFamily="34" charset="0"/>
                <a:cs typeface="Calibri" panose="020F0502020204030204" pitchFamily="34" charset="0"/>
              </a:rPr>
              <a:t>y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15BD0E4-EE76-9A78-8C04-B2B575E125B7}"/>
              </a:ext>
            </a:extLst>
          </p:cNvPr>
          <p:cNvGrpSpPr/>
          <p:nvPr/>
        </p:nvGrpSpPr>
        <p:grpSpPr>
          <a:xfrm>
            <a:off x="3412382" y="3564163"/>
            <a:ext cx="974038" cy="348547"/>
            <a:chOff x="3835137" y="4369602"/>
            <a:chExt cx="974038" cy="348547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83C6911-26B4-547E-B08B-D09A829505D9}"/>
                </a:ext>
              </a:extLst>
            </p:cNvPr>
            <p:cNvSpPr txBox="1"/>
            <p:nvPr/>
          </p:nvSpPr>
          <p:spPr>
            <a:xfrm>
              <a:off x="4448179" y="4369602"/>
              <a:ext cx="360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baseline="300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2</a:t>
              </a:r>
              <a:r>
                <a:rPr lang="en-US" sz="1100" b="1" baseline="300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b="1" baseline="300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–</a:t>
              </a:r>
              <a:endParaRPr lang="en-IN" b="1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5DC4C79-AA8A-EB72-057C-07F02C75561E}"/>
                </a:ext>
              </a:extLst>
            </p:cNvPr>
            <p:cNvSpPr txBox="1"/>
            <p:nvPr/>
          </p:nvSpPr>
          <p:spPr>
            <a:xfrm>
              <a:off x="3835137" y="4404217"/>
              <a:ext cx="950223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3520" marR="0" lvl="0" indent="0" algn="ctr" defTabSz="914400" rtl="0" eaLnBrk="1" fontAlgn="auto" latinLnBrk="0" hangingPunct="1">
                <a:lnSpc>
                  <a:spcPts val="159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IN" sz="2000" b="1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SO</a:t>
              </a:r>
              <a:r>
                <a:rPr lang="en-IN" sz="1800" b="1" baseline="-250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4 </a:t>
              </a:r>
              <a:endParaRPr lang="en-IN" sz="1800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0E006030-7290-3B17-0F4E-7133F641FA9A}"/>
              </a:ext>
            </a:extLst>
          </p:cNvPr>
          <p:cNvGrpSpPr/>
          <p:nvPr/>
        </p:nvGrpSpPr>
        <p:grpSpPr>
          <a:xfrm>
            <a:off x="3474294" y="4846874"/>
            <a:ext cx="1021668" cy="348547"/>
            <a:chOff x="3797033" y="4369602"/>
            <a:chExt cx="1021668" cy="348547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DB78894-1C59-A4E5-7367-121B9FB06C2B}"/>
                </a:ext>
              </a:extLst>
            </p:cNvPr>
            <p:cNvSpPr txBox="1"/>
            <p:nvPr/>
          </p:nvSpPr>
          <p:spPr>
            <a:xfrm>
              <a:off x="4457705" y="4369602"/>
              <a:ext cx="360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baseline="300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2</a:t>
              </a:r>
              <a:r>
                <a:rPr lang="en-US" sz="1100" b="1" baseline="300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b="1" baseline="300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–</a:t>
              </a:r>
              <a:endParaRPr lang="en-IN" b="1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7755CFB-981C-FB82-BD10-F0EBF6435B72}"/>
                </a:ext>
              </a:extLst>
            </p:cNvPr>
            <p:cNvSpPr txBox="1"/>
            <p:nvPr/>
          </p:nvSpPr>
          <p:spPr>
            <a:xfrm>
              <a:off x="3797033" y="4404217"/>
              <a:ext cx="950223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3520" marR="0" lvl="0" indent="0" algn="ctr" defTabSz="914400" rtl="0" eaLnBrk="1" fontAlgn="auto" latinLnBrk="0" hangingPunct="1">
                <a:lnSpc>
                  <a:spcPts val="159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IN" sz="2000" b="1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CrO</a:t>
              </a:r>
              <a:r>
                <a:rPr lang="en-IN" sz="1800" b="1" baseline="-250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4 </a:t>
              </a:r>
              <a:endParaRPr lang="en-IN" sz="1800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07FB27B-4438-F535-C770-13437D797086}"/>
              </a:ext>
            </a:extLst>
          </p:cNvPr>
          <p:cNvGrpSpPr/>
          <p:nvPr/>
        </p:nvGrpSpPr>
        <p:grpSpPr>
          <a:xfrm>
            <a:off x="3460004" y="4417571"/>
            <a:ext cx="978801" cy="348547"/>
            <a:chOff x="3839900" y="4369602"/>
            <a:chExt cx="978801" cy="348547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F1BD60D-29A4-9A6F-6E47-173C1974214B}"/>
                </a:ext>
              </a:extLst>
            </p:cNvPr>
            <p:cNvSpPr txBox="1"/>
            <p:nvPr/>
          </p:nvSpPr>
          <p:spPr>
            <a:xfrm>
              <a:off x="4457705" y="4369602"/>
              <a:ext cx="360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baseline="300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3</a:t>
              </a:r>
              <a:r>
                <a:rPr lang="en-US" sz="1100" b="1" baseline="300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b="1" baseline="300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–</a:t>
              </a:r>
              <a:endParaRPr lang="en-IN" b="1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2114E82-0184-A614-B223-981BD3E792DE}"/>
                </a:ext>
              </a:extLst>
            </p:cNvPr>
            <p:cNvSpPr txBox="1"/>
            <p:nvPr/>
          </p:nvSpPr>
          <p:spPr>
            <a:xfrm>
              <a:off x="3839900" y="4404217"/>
              <a:ext cx="950223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3520" marR="0" lvl="0" indent="0" algn="ctr" defTabSz="914400" rtl="0" eaLnBrk="1" fontAlgn="auto" latinLnBrk="0" hangingPunct="1">
                <a:lnSpc>
                  <a:spcPts val="159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IN" sz="2000" b="1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PO</a:t>
              </a:r>
              <a:r>
                <a:rPr lang="en-IN" sz="1800" b="1" baseline="-250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4 </a:t>
              </a:r>
              <a:endParaRPr lang="en-IN" sz="1800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17470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9" y="535605"/>
            <a:ext cx="8006760" cy="5231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Oxidation states of compounds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9EAA5F8-3C44-1A52-0167-AB795110502C}"/>
              </a:ext>
            </a:extLst>
          </p:cNvPr>
          <p:cNvSpPr txBox="1"/>
          <p:nvPr/>
        </p:nvSpPr>
        <p:spPr>
          <a:xfrm>
            <a:off x="670709" y="1174398"/>
            <a:ext cx="60846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Name</a:t>
            </a:r>
            <a:r>
              <a:rPr lang="en-US"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en-US"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spc="-40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en-US"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ol</a:t>
            </a:r>
            <a:r>
              <a:rPr lang="en-US"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lang="en-US" sz="1800" spc="-1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w</a:t>
            </a:r>
            <a:r>
              <a:rPr lang="en-US"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lang="en-US"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en-US"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ompou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en-US"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sz="1800" spc="-2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usin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lang="en-US" sz="18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spc="-40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x</a:t>
            </a:r>
            <a:r>
              <a:rPr lang="en-US"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en-US" sz="1800" spc="-20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tion</a:t>
            </a:r>
            <a:r>
              <a:rPr lang="en-US"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spc="-3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sz="1800" spc="-25" dirty="0">
                <a:latin typeface="Calibri" panose="020F0502020204030204" pitchFamily="34" charset="0"/>
                <a:cs typeface="Calibri" panose="020F0502020204030204" pitchFamily="34" charset="0"/>
              </a:rPr>
              <a:t>tat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es:</a:t>
            </a:r>
            <a:endParaRPr lang="en-IN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5" name="object 2">
            <a:extLst>
              <a:ext uri="{FF2B5EF4-FFF2-40B4-BE49-F238E27FC236}">
                <a16:creationId xmlns:a16="http://schemas.microsoft.com/office/drawing/2014/main" id="{05318115-F8EE-6814-29BB-CDEF03CF48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6479282"/>
              </p:ext>
            </p:extLst>
          </p:nvPr>
        </p:nvGraphicFramePr>
        <p:xfrm>
          <a:off x="795499" y="1643115"/>
          <a:ext cx="7881969" cy="4389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72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095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marL="62230">
                        <a:lnSpc>
                          <a:spcPct val="100000"/>
                        </a:lnSpc>
                      </a:pPr>
                      <a:r>
                        <a:rPr sz="2800" spc="-5" dirty="0">
                          <a:latin typeface="Calibri"/>
                          <a:cs typeface="Calibri"/>
                        </a:rPr>
                        <a:t>Mn</a:t>
                      </a:r>
                      <a:r>
                        <a:rPr sz="2800" spc="-1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2775" baseline="-21021" dirty="0">
                          <a:latin typeface="Calibri"/>
                          <a:cs typeface="Calibri"/>
                        </a:rPr>
                        <a:t>2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2775" baseline="-21021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62230">
                        <a:lnSpc>
                          <a:spcPct val="100000"/>
                        </a:lnSpc>
                      </a:pPr>
                      <a:r>
                        <a:rPr sz="2800" spc="-5" dirty="0">
                          <a:latin typeface="Calibri"/>
                          <a:cs typeface="Calibri"/>
                        </a:rPr>
                        <a:t>CuS</a:t>
                      </a:r>
                      <a:r>
                        <a:rPr sz="2800" spc="-1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2775" baseline="-21021" dirty="0">
                          <a:latin typeface="Calibri"/>
                          <a:cs typeface="Calibri"/>
                        </a:rPr>
                        <a:t>4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2775" baseline="-21021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62230">
                        <a:lnSpc>
                          <a:spcPct val="100000"/>
                        </a:lnSpc>
                      </a:pPr>
                      <a:r>
                        <a:rPr sz="2800" spc="-5" dirty="0">
                          <a:latin typeface="Calibri"/>
                          <a:cs typeface="Calibri"/>
                        </a:rPr>
                        <a:t>CrC</a:t>
                      </a:r>
                      <a:r>
                        <a:rPr sz="2800" spc="-15" dirty="0">
                          <a:latin typeface="Calibri"/>
                          <a:cs typeface="Calibri"/>
                        </a:rPr>
                        <a:t>l</a:t>
                      </a:r>
                      <a:r>
                        <a:rPr sz="2775" baseline="-21021" dirty="0">
                          <a:latin typeface="Calibri"/>
                          <a:cs typeface="Calibri"/>
                        </a:rPr>
                        <a:t>3</a:t>
                      </a:r>
                      <a:endParaRPr sz="2775" baseline="-21021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2775" baseline="-21021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62230">
                        <a:lnSpc>
                          <a:spcPct val="100000"/>
                        </a:lnSpc>
                      </a:pPr>
                      <a:r>
                        <a:rPr sz="2800" spc="-5" dirty="0">
                          <a:latin typeface="Calibri"/>
                          <a:cs typeface="Calibri"/>
                        </a:rPr>
                        <a:t>Cr</a:t>
                      </a:r>
                      <a:r>
                        <a:rPr sz="2775" spc="-7" baseline="-21021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800" spc="-5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2775" baseline="-21021" dirty="0">
                          <a:latin typeface="Calibri"/>
                          <a:cs typeface="Calibri"/>
                        </a:rPr>
                        <a:t>3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2775" baseline="-21021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62230">
                        <a:lnSpc>
                          <a:spcPct val="100000"/>
                        </a:lnSpc>
                      </a:pPr>
                      <a:r>
                        <a:rPr sz="2800" spc="-5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280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2775" spc="-7" baseline="-21021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800" spc="-5" dirty="0">
                          <a:latin typeface="Calibri"/>
                          <a:cs typeface="Calibri"/>
                        </a:rPr>
                        <a:t>Cr</a:t>
                      </a:r>
                      <a:r>
                        <a:rPr sz="2775" spc="-7" baseline="-21021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800" spc="-5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2775" baseline="-21021" dirty="0">
                          <a:latin typeface="Calibri"/>
                          <a:cs typeface="Calibri"/>
                        </a:rPr>
                        <a:t>7</a:t>
                      </a:r>
                      <a:endParaRPr sz="2775" baseline="-21021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2775" baseline="-21021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62230">
                        <a:lnSpc>
                          <a:spcPct val="100000"/>
                        </a:lnSpc>
                      </a:pPr>
                      <a:r>
                        <a:rPr sz="2800" dirty="0">
                          <a:latin typeface="Calibri"/>
                          <a:cs typeface="Calibri"/>
                        </a:rPr>
                        <a:t>KM</a:t>
                      </a:r>
                      <a:r>
                        <a:rPr sz="2800" spc="-15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2800" spc="-5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2775" baseline="-21021" dirty="0">
                          <a:latin typeface="Calibri"/>
                          <a:cs typeface="Calibri"/>
                        </a:rPr>
                        <a:t>4</a:t>
                      </a:r>
                      <a:endParaRPr sz="2775" baseline="-21021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2775" baseline="-21021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62230">
                        <a:lnSpc>
                          <a:spcPct val="100000"/>
                        </a:lnSpc>
                      </a:pPr>
                      <a:r>
                        <a:rPr sz="2800" dirty="0">
                          <a:latin typeface="Calibri"/>
                          <a:cs typeface="Calibri"/>
                        </a:rPr>
                        <a:t>P</a:t>
                      </a:r>
                      <a:r>
                        <a:rPr sz="2800" spc="-1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2800" spc="-10" dirty="0">
                          <a:latin typeface="Calibri"/>
                          <a:cs typeface="Calibri"/>
                        </a:rPr>
                        <a:t>l</a:t>
                      </a:r>
                      <a:r>
                        <a:rPr sz="2775" baseline="-21021" dirty="0">
                          <a:latin typeface="Calibri"/>
                          <a:cs typeface="Calibri"/>
                        </a:rPr>
                        <a:t>3</a:t>
                      </a:r>
                      <a:endParaRPr sz="2775" baseline="-21021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2775" baseline="-21021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62230">
                        <a:lnSpc>
                          <a:spcPct val="100000"/>
                        </a:lnSpc>
                      </a:pPr>
                      <a:r>
                        <a:rPr sz="2800" dirty="0">
                          <a:latin typeface="Calibri"/>
                          <a:cs typeface="Calibri"/>
                        </a:rPr>
                        <a:t>PC</a:t>
                      </a:r>
                      <a:r>
                        <a:rPr sz="2800" spc="-20" dirty="0">
                          <a:latin typeface="Calibri"/>
                          <a:cs typeface="Calibri"/>
                        </a:rPr>
                        <a:t>l</a:t>
                      </a:r>
                      <a:r>
                        <a:rPr sz="2775" baseline="-21021" dirty="0">
                          <a:latin typeface="Calibri"/>
                          <a:cs typeface="Calibri"/>
                        </a:rPr>
                        <a:t>5</a:t>
                      </a:r>
                      <a:endParaRPr sz="2775" baseline="-21021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2775" baseline="-21021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99800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9" y="535605"/>
            <a:ext cx="8006760" cy="1658404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A comparison of the variation of first </a:t>
            </a:r>
            <a:r>
              <a:rPr lang="en-US" dirty="0" err="1"/>
              <a:t>ionisation</a:t>
            </a:r>
            <a:r>
              <a:rPr lang="en-US" dirty="0"/>
              <a:t> energy and atomic radius across Period 3 with </a:t>
            </a:r>
            <a:br>
              <a:rPr lang="en-US" dirty="0"/>
            </a:br>
            <a:r>
              <a:rPr lang="en-US" dirty="0"/>
              <a:t>that across the transition element series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0A7A2C7-83C4-147F-1E36-7DC08E51FCB7}"/>
              </a:ext>
            </a:extLst>
          </p:cNvPr>
          <p:cNvSpPr txBox="1"/>
          <p:nvPr/>
        </p:nvSpPr>
        <p:spPr>
          <a:xfrm>
            <a:off x="532449" y="4663740"/>
            <a:ext cx="4329186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10.15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A comparison of the variation of first </a:t>
            </a:r>
            <a:r>
              <a:rPr lang="en-US" sz="1500" b="0" dirty="0" err="1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ionisation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energy across Period 3 with that across</a:t>
            </a:r>
            <a:b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</a:b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the transition element series.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6467A48-060B-520D-E0D6-68720C882EC5}"/>
              </a:ext>
            </a:extLst>
          </p:cNvPr>
          <p:cNvSpPr txBox="1"/>
          <p:nvPr/>
        </p:nvSpPr>
        <p:spPr>
          <a:xfrm>
            <a:off x="4973436" y="4676544"/>
            <a:ext cx="3955960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10.16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A comparison of the variation of atomic radius across Period 3 with that across the transition element series.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E1B1FA-81CD-8E7F-E668-DA05F4AFDD7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16040" y="2194009"/>
            <a:ext cx="3955959" cy="2420925"/>
          </a:xfrm>
          <a:prstGeom prst="rect">
            <a:avLst/>
          </a:prstGeom>
        </p:spPr>
      </p:pic>
      <p:pic>
        <p:nvPicPr>
          <p:cNvPr id="9" name="Picture 8" descr="Chart, line chart&#10;&#10;Description automatically generated">
            <a:extLst>
              <a:ext uri="{FF2B5EF4-FFF2-40B4-BE49-F238E27FC236}">
                <a16:creationId xmlns:a16="http://schemas.microsoft.com/office/drawing/2014/main" id="{3799F536-7583-B6FE-B7D9-5C448232B8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3436" y="2161954"/>
            <a:ext cx="3855970" cy="242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9556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9" y="535605"/>
            <a:ext cx="8006760" cy="5231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Oxidation states of transition elements in compounds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EA95590-B966-BA13-E417-C53AB970EE95}"/>
              </a:ext>
            </a:extLst>
          </p:cNvPr>
          <p:cNvSpPr txBox="1"/>
          <p:nvPr/>
        </p:nvSpPr>
        <p:spPr>
          <a:xfrm>
            <a:off x="670709" y="1098751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1800" spc="-1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</a:t>
            </a:r>
            <a:r>
              <a:rPr lang="en-US" sz="1800" spc="-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all </a:t>
            </a:r>
            <a:r>
              <a:rPr lang="en-US" sz="1800" spc="-4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sz="1800" spc="-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xid</a:t>
            </a:r>
            <a:r>
              <a:rPr lang="en-US" sz="1800" spc="-1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US" sz="1800" spc="-1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sz="1800" spc="-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en-US" sz="1800" spc="1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spc="-2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sz="1800" spc="-4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US" sz="1800" spc="-1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US" sz="1800" spc="-4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US" sz="1800" spc="-1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</a:t>
            </a:r>
            <a:r>
              <a:rPr lang="en-US" sz="1800" spc="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spc="-1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US" sz="1800" spc="-3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lang="en-US" sz="1800" spc="-1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spc="-2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en-US" sz="1800" spc="-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om</a:t>
            </a:r>
            <a:r>
              <a:rPr lang="en-US" sz="1800" spc="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en-US" sz="1800" spc="-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on.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5E4CB6F-401C-6811-C5E7-AE3F0A506D96}"/>
              </a:ext>
            </a:extLst>
          </p:cNvPr>
          <p:cNvSpPr txBox="1"/>
          <p:nvPr/>
        </p:nvSpPr>
        <p:spPr>
          <a:xfrm>
            <a:off x="637148" y="4331955"/>
            <a:ext cx="447978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10.17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Oxidation states of transition</a:t>
            </a:r>
            <a:b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</a:b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element compounds.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9AFF5AA-36BB-8B82-B7F4-8699A5F5D32D}"/>
              </a:ext>
            </a:extLst>
          </p:cNvPr>
          <p:cNvSpPr txBox="1"/>
          <p:nvPr/>
        </p:nvSpPr>
        <p:spPr>
          <a:xfrm>
            <a:off x="5242709" y="4331955"/>
            <a:ext cx="3638939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10.18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Comparison of </a:t>
            </a:r>
            <a:b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</a:b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successive </a:t>
            </a:r>
            <a:r>
              <a:rPr lang="en-US" sz="1500" b="0" dirty="0" err="1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ionisation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energies </a:t>
            </a:r>
            <a:b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</a:b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of magnesium and manganese.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object 47">
            <a:extLst>
              <a:ext uri="{FF2B5EF4-FFF2-40B4-BE49-F238E27FC236}">
                <a16:creationId xmlns:a16="http://schemas.microsoft.com/office/drawing/2014/main" id="{E58759A4-FC12-E899-2E0C-BBCAFBFC8C00}"/>
              </a:ext>
            </a:extLst>
          </p:cNvPr>
          <p:cNvSpPr txBox="1"/>
          <p:nvPr/>
        </p:nvSpPr>
        <p:spPr>
          <a:xfrm>
            <a:off x="637148" y="5326095"/>
            <a:ext cx="8186812" cy="8309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IN" dirty="0">
                <a:latin typeface="Calibri" panose="020F0502020204030204" pitchFamily="34" charset="0"/>
                <a:cs typeface="Calibri" panose="020F0502020204030204" pitchFamily="34" charset="0"/>
              </a:rPr>
              <a:t>Why do transition elements</a:t>
            </a:r>
            <a:r>
              <a:rPr spc="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pc="-5" dirty="0"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spc="-35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pc="-30" dirty="0">
                <a:latin typeface="Calibri" panose="020F0502020204030204" pitchFamily="34" charset="0"/>
                <a:cs typeface="Calibri" panose="020F0502020204030204" pitchFamily="34" charset="0"/>
              </a:rPr>
              <a:t>v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e </a:t>
            </a:r>
            <a:r>
              <a:rPr spc="-30" dirty="0">
                <a:latin typeface="Calibri" panose="020F0502020204030204" pitchFamily="34" charset="0"/>
                <a:cs typeface="Calibri" panose="020F0502020204030204" pitchFamily="34" charset="0"/>
              </a:rPr>
              <a:t>v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ar</a:t>
            </a:r>
            <a:r>
              <a:rPr spc="-10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able </a:t>
            </a:r>
            <a:r>
              <a:rPr spc="-40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pc="-5" dirty="0">
                <a:latin typeface="Calibri" panose="020F0502020204030204" pitchFamily="34" charset="0"/>
                <a:cs typeface="Calibri" panose="020F0502020204030204" pitchFamily="34" charset="0"/>
              </a:rPr>
              <a:t>x</a:t>
            </a:r>
            <a:r>
              <a:rPr spc="-10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pc="-5" dirty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spc="-20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tion </a:t>
            </a:r>
            <a:r>
              <a:rPr spc="-25" dirty="0">
                <a:latin typeface="Calibri" panose="020F0502020204030204" pitchFamily="34" charset="0"/>
                <a:cs typeface="Calibri" panose="020F0502020204030204" pitchFamily="34" charset="0"/>
              </a:rPr>
              <a:t>stat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e?</a:t>
            </a:r>
          </a:p>
          <a:p>
            <a:pPr marL="12700" marR="5080">
              <a:lnSpc>
                <a:spcPct val="100000"/>
              </a:lnSpc>
            </a:pPr>
            <a:r>
              <a:rPr spc="-5" dirty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pc="-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4s </a:t>
            </a:r>
            <a:r>
              <a:rPr spc="-5" dirty="0">
                <a:latin typeface="Calibri" panose="020F0502020204030204" pitchFamily="34" charset="0"/>
                <a:cs typeface="Calibri" panose="020F0502020204030204" pitchFamily="34" charset="0"/>
              </a:rPr>
              <a:t>an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spc="-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3d</a:t>
            </a:r>
            <a:r>
              <a:rPr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N" spc="-5" dirty="0">
                <a:latin typeface="Calibri" panose="020F0502020204030204" pitchFamily="34" charset="0"/>
                <a:cs typeface="Calibri" panose="020F0502020204030204" pitchFamily="34" charset="0"/>
              </a:rPr>
              <a:t>sub-shells</a:t>
            </a:r>
            <a:r>
              <a:rPr spc="-3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pc="-5" dirty="0">
                <a:latin typeface="Calibri" panose="020F0502020204030204" pitchFamily="34" charset="0"/>
                <a:cs typeface="Calibri" panose="020F0502020204030204" pitchFamily="34" charset="0"/>
              </a:rPr>
              <a:t>ar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pc="-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pc="-10" dirty="0">
                <a:latin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spc="-5" dirty="0">
                <a:latin typeface="Calibri" panose="020F0502020204030204" pitchFamily="34" charset="0"/>
                <a:cs typeface="Calibri" panose="020F0502020204030204" pitchFamily="34" charset="0"/>
              </a:rPr>
              <a:t>os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pc="-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in</a:t>
            </a:r>
            <a:r>
              <a:rPr spc="-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energ</a:t>
            </a:r>
            <a:r>
              <a:rPr spc="-120" dirty="0">
                <a:latin typeface="Calibri" panose="020F0502020204030204" pitchFamily="34" charset="0"/>
                <a:cs typeface="Calibri" panose="020F0502020204030204" pitchFamily="34" charset="0"/>
              </a:rPr>
              <a:t>y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spc="-3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pc="-5" dirty="0">
                <a:latin typeface="Calibri" panose="020F0502020204030204" pitchFamily="34" charset="0"/>
                <a:cs typeface="Calibri" panose="020F0502020204030204" pitchFamily="34" charset="0"/>
              </a:rPr>
              <a:t>an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spc="-3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there</a:t>
            </a:r>
            <a:r>
              <a:rPr spc="-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pc="-5" dirty="0">
                <a:latin typeface="Calibri" panose="020F0502020204030204" pitchFamily="34" charset="0"/>
                <a:cs typeface="Calibri" panose="020F0502020204030204" pitchFamily="34" charset="0"/>
              </a:rPr>
              <a:t>ar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pc="-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pc="-5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o </a:t>
            </a:r>
            <a:r>
              <a:rPr spc="-5" dirty="0">
                <a:latin typeface="Calibri" panose="020F0502020204030204" pitchFamily="34" charset="0"/>
                <a:cs typeface="Calibri" panose="020F0502020204030204" pitchFamily="34" charset="0"/>
              </a:rPr>
              <a:t>bi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pc="-5" dirty="0">
                <a:latin typeface="Calibri" panose="020F0502020204030204" pitchFamily="34" charset="0"/>
                <a:cs typeface="Calibri" panose="020F0502020204030204" pitchFamily="34" charset="0"/>
              </a:rPr>
              <a:t>jum</a:t>
            </a:r>
            <a:r>
              <a:rPr spc="-10" dirty="0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pc="-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in</a:t>
            </a:r>
            <a:r>
              <a:rPr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en-US" spc="-15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spc="-5" dirty="0">
                <a:latin typeface="Calibri" panose="020F0502020204030204" pitchFamily="34" charset="0"/>
                <a:cs typeface="Calibri" panose="020F0502020204030204" pitchFamily="34" charset="0"/>
              </a:rPr>
              <a:t>su</a:t>
            </a:r>
            <a:r>
              <a:rPr spc="-20" dirty="0">
                <a:latin typeface="Calibri" panose="020F0502020204030204" pitchFamily="34" charset="0"/>
                <a:cs typeface="Calibri" panose="020F0502020204030204" pitchFamily="34" charset="0"/>
              </a:rPr>
              <a:t>cc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essi</a:t>
            </a:r>
            <a:r>
              <a:rPr spc="-10" dirty="0">
                <a:latin typeface="Calibri" panose="020F0502020204030204" pitchFamily="34" charset="0"/>
                <a:cs typeface="Calibri" panose="020F0502020204030204" pitchFamily="34" charset="0"/>
              </a:rPr>
              <a:t>v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e ionisation</a:t>
            </a:r>
            <a:r>
              <a:rPr spc="-4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energ</a:t>
            </a:r>
            <a:r>
              <a:rPr spc="-10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es</a:t>
            </a:r>
            <a:r>
              <a:rPr spc="-4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when</a:t>
            </a:r>
            <a:r>
              <a:rPr spc="-2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4s</a:t>
            </a:r>
            <a:r>
              <a:rPr spc="-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pc="-5" dirty="0">
                <a:latin typeface="Calibri" panose="020F0502020204030204" pitchFamily="34" charset="0"/>
                <a:cs typeface="Calibri" panose="020F0502020204030204" pitchFamily="34" charset="0"/>
              </a:rPr>
              <a:t>an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3d</a:t>
            </a:r>
            <a:r>
              <a:rPr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ele</a:t>
            </a:r>
            <a:r>
              <a:rPr spc="-10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trons</a:t>
            </a:r>
            <a:r>
              <a:rPr spc="-5" dirty="0">
                <a:latin typeface="Calibri" panose="020F0502020204030204" pitchFamily="34" charset="0"/>
                <a:cs typeface="Calibri" panose="020F0502020204030204" pitchFamily="34" charset="0"/>
              </a:rPr>
              <a:t> a</a:t>
            </a:r>
            <a:r>
              <a:rPr spc="-1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pc="-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rem</a:t>
            </a:r>
            <a:r>
              <a:rPr spc="-1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ved.</a:t>
            </a:r>
          </a:p>
        </p:txBody>
      </p:sp>
      <p:pic>
        <p:nvPicPr>
          <p:cNvPr id="4" name="Picture 3" descr="Chart, line chart&#10;&#10;Description automatically generated">
            <a:extLst>
              <a:ext uri="{FF2B5EF4-FFF2-40B4-BE49-F238E27FC236}">
                <a16:creationId xmlns:a16="http://schemas.microsoft.com/office/drawing/2014/main" id="{F291BF39-7DE6-3609-7D21-212BF45C82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6937" y="1905516"/>
            <a:ext cx="3638949" cy="1745770"/>
          </a:xfrm>
          <a:prstGeom prst="rect">
            <a:avLst/>
          </a:prstGeom>
        </p:spPr>
      </p:pic>
      <p:pic>
        <p:nvPicPr>
          <p:cNvPr id="7" name="Picture 6" descr="A picture containing text, number, square, crossword puzzle&#10;&#10;Description automatically generated">
            <a:extLst>
              <a:ext uri="{FF2B5EF4-FFF2-40B4-BE49-F238E27FC236}">
                <a16:creationId xmlns:a16="http://schemas.microsoft.com/office/drawing/2014/main" id="{B128FADB-FA8C-14A4-0186-E2890A6B65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352" y="2097983"/>
            <a:ext cx="4723581" cy="196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4877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9" y="535605"/>
            <a:ext cx="8006760" cy="95098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The oxidation state of a transition element</a:t>
            </a:r>
            <a:br>
              <a:rPr lang="en-US"/>
            </a:br>
            <a:r>
              <a:rPr lang="en-US"/>
              <a:t>in </a:t>
            </a:r>
            <a:r>
              <a:rPr lang="en-US" dirty="0"/>
              <a:t>a complex ion</a:t>
            </a:r>
            <a:endParaRPr lang="en-GB" dirty="0"/>
          </a:p>
        </p:txBody>
      </p:sp>
      <p:sp>
        <p:nvSpPr>
          <p:cNvPr id="4" name="object 5">
            <a:extLst>
              <a:ext uri="{FF2B5EF4-FFF2-40B4-BE49-F238E27FC236}">
                <a16:creationId xmlns:a16="http://schemas.microsoft.com/office/drawing/2014/main" id="{57CC87E5-9022-95B9-A96D-C57F64D781EA}"/>
              </a:ext>
            </a:extLst>
          </p:cNvPr>
          <p:cNvSpPr txBox="1"/>
          <p:nvPr/>
        </p:nvSpPr>
        <p:spPr>
          <a:xfrm>
            <a:off x="818489" y="1580388"/>
            <a:ext cx="1217295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0" dirty="0">
                <a:latin typeface="Calibri" panose="020F0502020204030204" pitchFamily="34" charset="0"/>
                <a:cs typeface="Calibri" panose="020F0502020204030204" pitchFamily="34" charset="0"/>
              </a:rPr>
              <a:t>[</a:t>
            </a:r>
            <a:r>
              <a:rPr sz="2000" b="0" spc="-30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sz="2000" b="0" spc="-5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2000" b="0" spc="-20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sz="2000" b="0" spc="-30" dirty="0"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sz="1950" b="0" spc="-15" baseline="-21367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sz="2000" b="0" spc="-30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2000" b="0" spc="-15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sz="1950" b="0" spc="-15" baseline="-21367" dirty="0"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  <a:r>
              <a:rPr sz="2000" b="0" spc="-10" dirty="0">
                <a:latin typeface="Calibri" panose="020F0502020204030204" pitchFamily="34" charset="0"/>
                <a:cs typeface="Calibri" panose="020F0502020204030204" pitchFamily="34" charset="0"/>
              </a:rPr>
              <a:t>]</a:t>
            </a:r>
            <a:r>
              <a:rPr sz="1950" b="0" spc="7" baseline="25641" dirty="0">
                <a:latin typeface="Calibri" panose="020F0502020204030204" pitchFamily="34" charset="0"/>
                <a:cs typeface="Calibri" panose="020F0502020204030204" pitchFamily="34" charset="0"/>
              </a:rPr>
              <a:t>2+</a:t>
            </a:r>
            <a:endParaRPr sz="1950" baseline="2564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2141A06D-5050-8C4F-7CF2-C8031986AC13}"/>
              </a:ext>
            </a:extLst>
          </p:cNvPr>
          <p:cNvSpPr txBox="1"/>
          <p:nvPr/>
        </p:nvSpPr>
        <p:spPr>
          <a:xfrm>
            <a:off x="4574572" y="3416317"/>
            <a:ext cx="2040255" cy="2800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5" dirty="0">
                <a:latin typeface="Calibri"/>
                <a:cs typeface="Calibri"/>
              </a:rPr>
              <a:t>Compl</a:t>
            </a:r>
            <a:r>
              <a:rPr sz="2000" spc="-15" dirty="0">
                <a:latin typeface="Calibri"/>
                <a:cs typeface="Calibri"/>
              </a:rPr>
              <a:t>e</a:t>
            </a:r>
            <a:r>
              <a:rPr sz="2000" spc="-25" dirty="0">
                <a:latin typeface="Calibri"/>
                <a:cs typeface="Calibri"/>
              </a:rPr>
              <a:t>t</a:t>
            </a:r>
            <a:r>
              <a:rPr sz="2000" dirty="0">
                <a:latin typeface="Calibri"/>
                <a:cs typeface="Calibri"/>
              </a:rPr>
              <a:t>e this</a:t>
            </a:r>
            <a:r>
              <a:rPr sz="2000" spc="10" dirty="0">
                <a:latin typeface="Calibri"/>
                <a:cs typeface="Calibri"/>
              </a:rPr>
              <a:t> </a:t>
            </a:r>
            <a:r>
              <a:rPr sz="2000" spc="-25" dirty="0">
                <a:latin typeface="Calibri"/>
                <a:cs typeface="Calibri"/>
              </a:rPr>
              <a:t>t</a:t>
            </a:r>
            <a:r>
              <a:rPr sz="2000" dirty="0">
                <a:latin typeface="Calibri"/>
                <a:cs typeface="Calibri"/>
              </a:rPr>
              <a:t>able</a:t>
            </a:r>
          </a:p>
        </p:txBody>
      </p:sp>
      <p:graphicFrame>
        <p:nvGraphicFramePr>
          <p:cNvPr id="8" name="object 2">
            <a:extLst>
              <a:ext uri="{FF2B5EF4-FFF2-40B4-BE49-F238E27FC236}">
                <a16:creationId xmlns:a16="http://schemas.microsoft.com/office/drawing/2014/main" id="{E715E3E9-2C0B-BD26-CF2D-6010442CB5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1455617"/>
              </p:ext>
            </p:extLst>
          </p:nvPr>
        </p:nvGraphicFramePr>
        <p:xfrm>
          <a:off x="4583823" y="3810636"/>
          <a:ext cx="4062008" cy="1943350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1489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72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4873">
                <a:tc>
                  <a:txBody>
                    <a:bodyPr/>
                    <a:lstStyle/>
                    <a:p>
                      <a:pPr algn="ctr"/>
                      <a:endParaRPr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8991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18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</a:t>
                      </a:r>
                      <a:r>
                        <a:rPr sz="1800" b="1" spc="5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x</a:t>
                      </a:r>
                      <a:r>
                        <a:rPr sz="18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idation</a:t>
                      </a:r>
                      <a:r>
                        <a:rPr sz="1800" b="1" spc="5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8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state</a:t>
                      </a:r>
                      <a:r>
                        <a:rPr sz="1800" b="1" spc="-2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8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of</a:t>
                      </a:r>
                      <a:r>
                        <a:rPr sz="1800" b="1" spc="5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8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transition </a:t>
                      </a:r>
                      <a:r>
                        <a:rPr lang="en-IN" sz="18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element</a:t>
                      </a:r>
                      <a:endParaRPr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8991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4963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18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[</a:t>
                      </a:r>
                      <a:r>
                        <a:rPr sz="1800" b="1" spc="-1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</a:t>
                      </a:r>
                      <a:r>
                        <a:rPr sz="18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e(</a:t>
                      </a:r>
                      <a:r>
                        <a:rPr sz="1800" b="1" spc="-5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</a:t>
                      </a:r>
                      <a:r>
                        <a:rPr sz="1800" b="1" spc="-7" baseline="-23809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sz="1800" b="1" spc="-1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</a:t>
                      </a:r>
                      <a:r>
                        <a:rPr sz="1800" b="1" spc="-5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r>
                        <a:rPr sz="1800" b="1" spc="-15" baseline="-23809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</a:t>
                      </a:r>
                      <a:r>
                        <a:rPr sz="1800" b="1" spc="-5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]</a:t>
                      </a:r>
                      <a:r>
                        <a:rPr sz="1800" b="1" spc="-15" baseline="26455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2+</a:t>
                      </a:r>
                      <a:endParaRPr sz="1800" baseline="26455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sz="1575" baseline="26455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4856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18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[</a:t>
                      </a:r>
                      <a:r>
                        <a:rPr sz="1800" b="1" spc="-1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r>
                        <a:rPr sz="18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i(</a:t>
                      </a:r>
                      <a:r>
                        <a:rPr sz="1800" b="1" spc="-1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</a:t>
                      </a:r>
                      <a:r>
                        <a:rPr sz="18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r>
                        <a:rPr sz="1800" b="1" spc="-5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r>
                        <a:rPr sz="1800" b="1" spc="-15" baseline="-23809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sz="1800" b="1" spc="-5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]</a:t>
                      </a:r>
                      <a:r>
                        <a:rPr sz="1800" b="1" spc="-15" baseline="26455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US" sz="1800" b="1" baseline="26455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–</a:t>
                      </a:r>
                      <a:endParaRPr sz="1800" baseline="26455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sz="1575" baseline="26455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4891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18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[</a:t>
                      </a:r>
                      <a:r>
                        <a:rPr sz="1800" b="1" spc="-1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</a:t>
                      </a:r>
                      <a:r>
                        <a:rPr sz="18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</a:t>
                      </a:r>
                      <a:r>
                        <a:rPr sz="1800" b="1" spc="-1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sz="18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r>
                        <a:rPr sz="1800" b="1" spc="-5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</a:t>
                      </a:r>
                      <a:r>
                        <a:rPr sz="1800" b="1" spc="-15" baseline="-23809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sz="1800" b="1" spc="-5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r>
                        <a:rPr sz="1800" b="1" spc="-7" baseline="-23809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sz="1800" b="1" spc="-5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Cl</a:t>
                      </a:r>
                      <a:r>
                        <a:rPr sz="1800" b="1" spc="-15" baseline="-23809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sz="1800" b="1" spc="-5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]</a:t>
                      </a:r>
                      <a:r>
                        <a:rPr lang="en-US" sz="1800" b="1" baseline="26455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–</a:t>
                      </a:r>
                      <a:endParaRPr sz="1800" baseline="26455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sz="1575" baseline="26455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9" name="object 3">
            <a:extLst>
              <a:ext uri="{FF2B5EF4-FFF2-40B4-BE49-F238E27FC236}">
                <a16:creationId xmlns:a16="http://schemas.microsoft.com/office/drawing/2014/main" id="{AF3A7825-C3A6-7087-AE65-729AAE89BE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3306632"/>
              </p:ext>
            </p:extLst>
          </p:nvPr>
        </p:nvGraphicFramePr>
        <p:xfrm>
          <a:off x="4583823" y="2100099"/>
          <a:ext cx="4062008" cy="10970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760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5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marL="210185" algn="ctr">
                        <a:lnSpc>
                          <a:spcPct val="100000"/>
                        </a:lnSpc>
                      </a:pPr>
                      <a:r>
                        <a:rPr sz="18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r>
                        <a:rPr sz="1800" b="1" spc="-1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</a:t>
                      </a:r>
                      <a:r>
                        <a:rPr sz="18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utr</a:t>
                      </a:r>
                      <a:r>
                        <a:rPr sz="1800" b="1" spc="-1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</a:t>
                      </a:r>
                      <a:r>
                        <a:rPr sz="18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 </a:t>
                      </a:r>
                      <a:r>
                        <a:rPr lang="en-IN" sz="18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ligands</a:t>
                      </a:r>
                      <a:endParaRPr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18991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493395">
                        <a:lnSpc>
                          <a:spcPct val="100000"/>
                        </a:lnSpc>
                      </a:pPr>
                      <a:r>
                        <a:rPr sz="1800" b="1" spc="-1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r>
                        <a:rPr lang="en-US" sz="1800" b="1" baseline="30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–</a:t>
                      </a:r>
                      <a:r>
                        <a:rPr lang="en-US" sz="18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8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ligands</a:t>
                      </a:r>
                      <a:endParaRPr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18991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633"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800" spc="-1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</a:t>
                      </a:r>
                      <a:r>
                        <a:rPr sz="1800" baseline="-25462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sz="1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800" spc="-1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</a:t>
                      </a:r>
                      <a:r>
                        <a:rPr sz="1800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</a:t>
                      </a:r>
                      <a:r>
                        <a:rPr lang="en-IN" sz="1800" baseline="25462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–</a:t>
                      </a:r>
                      <a:endParaRPr sz="1800" baseline="25462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63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800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NH</a:t>
                      </a:r>
                      <a:r>
                        <a:rPr sz="1800" baseline="-25462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800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CN</a:t>
                      </a:r>
                      <a:r>
                        <a:rPr lang="en-US" sz="1800" baseline="25462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–</a:t>
                      </a:r>
                      <a:endParaRPr sz="1800" baseline="25462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39E5AFEB-A58F-0688-668B-BA52D7E63499}"/>
              </a:ext>
            </a:extLst>
          </p:cNvPr>
          <p:cNvSpPr txBox="1"/>
          <p:nvPr/>
        </p:nvSpPr>
        <p:spPr>
          <a:xfrm>
            <a:off x="682002" y="4972308"/>
            <a:ext cx="385570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10.19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A complex ion is formed when ligands bond to a transition element ion. The ligands donate lone pairs into vacant orbitals (3d, 4s or 4p) on the transition element ion.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6" descr="Diagram, schematic&#10;&#10;Description automatically generated">
            <a:extLst>
              <a:ext uri="{FF2B5EF4-FFF2-40B4-BE49-F238E27FC236}">
                <a16:creationId xmlns:a16="http://schemas.microsoft.com/office/drawing/2014/main" id="{96D8BDA3-B278-F963-C37B-F505920426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88" y="2026281"/>
            <a:ext cx="3417609" cy="279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2935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60B9B-DE70-46FF-9F74-ABA1777D58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002" y="420295"/>
            <a:ext cx="6535380" cy="942245"/>
          </a:xfrm>
        </p:spPr>
        <p:txBody>
          <a:bodyPr>
            <a:normAutofit/>
          </a:bodyPr>
          <a:lstStyle/>
          <a:p>
            <a:r>
              <a:rPr lang="en-GB" sz="4800" dirty="0"/>
              <a:t>Chapter 10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4301091C-C987-3D40-F697-9E5C34452CBD}"/>
              </a:ext>
            </a:extLst>
          </p:cNvPr>
          <p:cNvSpPr txBox="1">
            <a:spLocks/>
          </p:cNvSpPr>
          <p:nvPr/>
        </p:nvSpPr>
        <p:spPr>
          <a:xfrm>
            <a:off x="795710" y="1351921"/>
            <a:ext cx="5741580" cy="63440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800" dirty="0">
                <a:solidFill>
                  <a:srgbClr val="00929F"/>
                </a:solidFill>
                <a:latin typeface="Calibri" panose="020F0502020204030204" pitchFamily="34" charset="0"/>
                <a:ea typeface="+mj-ea"/>
                <a:cs typeface="+mj-cs"/>
              </a:rPr>
              <a:t>The periodic table</a:t>
            </a:r>
            <a:endParaRPr lang="en-GB" sz="2800" dirty="0">
              <a:solidFill>
                <a:srgbClr val="00929F"/>
              </a:solidFill>
              <a:latin typeface="Calibri" panose="020F0502020204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351121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94251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The periodic table showing the distribution of metals, metalloids and non-metals</a:t>
            </a:r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C35BE88-0F30-3E93-D6B2-6271D3066647}"/>
              </a:ext>
            </a:extLst>
          </p:cNvPr>
          <p:cNvSpPr txBox="1"/>
          <p:nvPr/>
        </p:nvSpPr>
        <p:spPr>
          <a:xfrm>
            <a:off x="593780" y="5251321"/>
            <a:ext cx="819337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10.1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The periodic table showing the distribution of metals, metalloids and non-metals. </a:t>
            </a:r>
            <a:b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</a:b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Nothing much is known about the later elements – they are all produced artificially and only</a:t>
            </a:r>
            <a:b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</a:b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a few atoms have been produced that exist for fractions of a second, but their properties can be </a:t>
            </a:r>
            <a:b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</a:b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predicted from the properties of other elements around them.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 descr="Table&#10;&#10;Description automatically generated">
            <a:extLst>
              <a:ext uri="{FF2B5EF4-FFF2-40B4-BE49-F238E27FC236}">
                <a16:creationId xmlns:a16="http://schemas.microsoft.com/office/drawing/2014/main" id="{8366A592-83D7-2B10-E29F-16E90421FF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2029" y="1478124"/>
            <a:ext cx="6124387" cy="3745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847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7" y="535607"/>
            <a:ext cx="8174713" cy="64938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Different blocks in the periodic table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00599-B16A-CABE-B4A1-11ACB02D2035}"/>
              </a:ext>
            </a:extLst>
          </p:cNvPr>
          <p:cNvSpPr txBox="1"/>
          <p:nvPr/>
        </p:nvSpPr>
        <p:spPr>
          <a:xfrm>
            <a:off x="2398608" y="5851547"/>
            <a:ext cx="434678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10.2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Division of the periodic table into blocks.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 descr="Calendar&#10;&#10;Description automatically generated">
            <a:extLst>
              <a:ext uri="{FF2B5EF4-FFF2-40B4-BE49-F238E27FC236}">
                <a16:creationId xmlns:a16="http://schemas.microsoft.com/office/drawing/2014/main" id="{917F812B-6EA9-488F-B954-B194BF917A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755" y="1274543"/>
            <a:ext cx="7296539" cy="4410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0740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6359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The atomic radius</a:t>
            </a:r>
            <a:endParaRPr lang="en-GB" dirty="0"/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DCFC81CA-A621-7D08-B695-BE936087907F}"/>
              </a:ext>
            </a:extLst>
          </p:cNvPr>
          <p:cNvSpPr txBox="1"/>
          <p:nvPr/>
        </p:nvSpPr>
        <p:spPr>
          <a:xfrm>
            <a:off x="854059" y="5613307"/>
            <a:ext cx="4444002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500" b="1" spc="-10" dirty="0">
                <a:latin typeface="Calibri" panose="020F0502020204030204" pitchFamily="34" charset="0"/>
                <a:cs typeface="Calibri" panose="020F0502020204030204" pitchFamily="34" charset="0"/>
              </a:rPr>
              <a:t>Fi</a:t>
            </a:r>
            <a:r>
              <a:rPr sz="1500" b="1" spc="-15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sz="1500" b="1" dirty="0"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sz="1500" b="1" spc="-2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500" b="1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500" b="1" spc="-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b="1" spc="-20" dirty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sz="1500" b="1" spc="-15" dirty="0">
                <a:latin typeface="Calibri" panose="020F0502020204030204" pitchFamily="34" charset="0"/>
                <a:cs typeface="Calibri" panose="020F0502020204030204" pitchFamily="34" charset="0"/>
              </a:rPr>
              <a:t>0.</a:t>
            </a:r>
            <a:r>
              <a:rPr lang="en-US" sz="1500" b="1" spc="-20" dirty="0"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  <a:r>
              <a:rPr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sz="15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b="1" spc="8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spc="-50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500" spc="-20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om</a:t>
            </a:r>
            <a:r>
              <a:rPr sz="1500" spc="5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1500" spc="-10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15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spc="-45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adi</a:t>
            </a:r>
            <a:r>
              <a:rPr sz="1500" spc="5" dirty="0"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15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1500" spc="5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1500" spc="-10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1500" spc="-3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500" spc="-10" dirty="0">
                <a:latin typeface="Calibri" panose="020F0502020204030204" pitchFamily="34" charset="0"/>
                <a:cs typeface="Calibri" panose="020F0502020204030204" pitchFamily="34" charset="0"/>
              </a:rPr>
              <a:t>eases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 d</a:t>
            </a:r>
            <a:r>
              <a:rPr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ow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15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5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spc="-10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sz="1500" spc="-3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up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id="{FEE0B6FF-3330-E4F8-7C58-7798B3665E36}"/>
              </a:ext>
            </a:extLst>
          </p:cNvPr>
          <p:cNvSpPr txBox="1"/>
          <p:nvPr/>
        </p:nvSpPr>
        <p:spPr>
          <a:xfrm>
            <a:off x="4944677" y="4592437"/>
            <a:ext cx="3528614" cy="6924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500" b="1" spc="-10" dirty="0">
                <a:latin typeface="Calibri" panose="020F0502020204030204" pitchFamily="34" charset="0"/>
                <a:cs typeface="Calibri" panose="020F0502020204030204" pitchFamily="34" charset="0"/>
              </a:rPr>
              <a:t>Fi</a:t>
            </a:r>
            <a:r>
              <a:rPr sz="1500" b="1" spc="-15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sz="1500" b="1" dirty="0"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sz="1500" b="1" spc="-2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500" b="1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500" b="1" spc="-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b="1" spc="-20" dirty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sz="1500" b="1" spc="-15" dirty="0">
                <a:latin typeface="Calibri" panose="020F0502020204030204" pitchFamily="34" charset="0"/>
                <a:cs typeface="Calibri" panose="020F0502020204030204" pitchFamily="34" charset="0"/>
              </a:rPr>
              <a:t>0.</a:t>
            </a:r>
            <a:r>
              <a:rPr lang="en-US" sz="1500" b="1" spc="-20" dirty="0"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en-US"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spc="-50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500" spc="-20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om</a:t>
            </a:r>
            <a:r>
              <a:rPr sz="1500" spc="5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1500" spc="-10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15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spc="-45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adi</a:t>
            </a:r>
            <a:r>
              <a:rPr sz="1500" spc="5" dirty="0"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15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sz="1500" spc="-10" dirty="0">
                <a:latin typeface="Calibri" panose="020F0502020204030204" pitchFamily="34" charset="0"/>
                <a:cs typeface="Calibri" panose="020F0502020204030204" pitchFamily="34" charset="0"/>
              </a:rPr>
              <a:t>ec</a:t>
            </a:r>
            <a:r>
              <a:rPr sz="1500" spc="-35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500" spc="-10" dirty="0">
                <a:latin typeface="Calibri" panose="020F0502020204030204" pitchFamily="34" charset="0"/>
                <a:cs typeface="Calibri" panose="020F0502020204030204" pitchFamily="34" charset="0"/>
              </a:rPr>
              <a:t>eases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spc="-10" dirty="0">
                <a:latin typeface="Calibri" panose="020F0502020204030204" pitchFamily="34" charset="0"/>
                <a:cs typeface="Calibri" panose="020F0502020204030204" pitchFamily="34" charset="0"/>
              </a:rPr>
              <a:t>ac</a:t>
            </a:r>
            <a:r>
              <a:rPr sz="1500" spc="-3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os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1500"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5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period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. Inner shells, which shield the outer electrons, are highlighted in blue.</a:t>
            </a:r>
            <a:endParaRPr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object 8">
            <a:extLst>
              <a:ext uri="{FF2B5EF4-FFF2-40B4-BE49-F238E27FC236}">
                <a16:creationId xmlns:a16="http://schemas.microsoft.com/office/drawing/2014/main" id="{37488CD9-F19D-14B9-7259-342512BAAC59}"/>
              </a:ext>
            </a:extLst>
          </p:cNvPr>
          <p:cNvSpPr txBox="1"/>
          <p:nvPr/>
        </p:nvSpPr>
        <p:spPr>
          <a:xfrm>
            <a:off x="934217" y="3259167"/>
            <a:ext cx="3606628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500" b="1" spc="-10" dirty="0">
                <a:latin typeface="Calibri" panose="020F0502020204030204" pitchFamily="34" charset="0"/>
                <a:cs typeface="Calibri" panose="020F0502020204030204" pitchFamily="34" charset="0"/>
              </a:rPr>
              <a:t>Fi</a:t>
            </a:r>
            <a:r>
              <a:rPr sz="1500" b="1" spc="-15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sz="1500" b="1" dirty="0"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sz="1500" b="1" spc="-2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500" b="1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500" b="1" spc="-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b="1" spc="-20" dirty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sz="1500" b="1" spc="-15" dirty="0">
                <a:latin typeface="Calibri" panose="020F0502020204030204" pitchFamily="34" charset="0"/>
                <a:cs typeface="Calibri" panose="020F0502020204030204" pitchFamily="34" charset="0"/>
              </a:rPr>
              <a:t>0.</a:t>
            </a:r>
            <a:r>
              <a:rPr sz="1500" b="1" spc="-20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sz="1500" b="1" spc="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N" sz="1500" spc="-30" dirty="0">
                <a:latin typeface="Calibri" panose="020F0502020204030204" pitchFamily="34" charset="0"/>
                <a:cs typeface="Calibri" panose="020F0502020204030204" pitchFamily="34" charset="0"/>
              </a:rPr>
              <a:t>Definition</a:t>
            </a:r>
            <a:r>
              <a:rPr sz="1500" spc="-2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f </a:t>
            </a:r>
            <a:r>
              <a:rPr sz="1500" spc="-10" dirty="0"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spc="-15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500" spc="-20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om</a:t>
            </a:r>
            <a:r>
              <a:rPr sz="1500" spc="5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1500" spc="-10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15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spc="-45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adi</a:t>
            </a:r>
            <a:r>
              <a:rPr sz="1500" spc="5" dirty="0"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Picture 7" descr="Chart&#10;&#10;Description automatically generated">
            <a:extLst>
              <a:ext uri="{FF2B5EF4-FFF2-40B4-BE49-F238E27FC236}">
                <a16:creationId xmlns:a16="http://schemas.microsoft.com/office/drawing/2014/main" id="{6BE7F0A2-B86D-EAB5-8729-F230DEE2E1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429" y="1171575"/>
            <a:ext cx="2615930" cy="192472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7FEC38F-12A7-1EC6-1FD4-73D1DB0E4B3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952133" y="3761697"/>
            <a:ext cx="2903525" cy="1688449"/>
          </a:xfrm>
          <a:prstGeom prst="rect">
            <a:avLst/>
          </a:prstGeom>
        </p:spPr>
      </p:pic>
      <p:pic>
        <p:nvPicPr>
          <p:cNvPr id="14" name="Picture 13" descr="A picture containing clipart&#10;&#10;Description automatically generated">
            <a:extLst>
              <a:ext uri="{FF2B5EF4-FFF2-40B4-BE49-F238E27FC236}">
                <a16:creationId xmlns:a16="http://schemas.microsoft.com/office/drawing/2014/main" id="{F3DD15D5-FE59-7D10-49FC-047D7D72EC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6434" y="1255140"/>
            <a:ext cx="1694688" cy="3176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4593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9" y="535605"/>
            <a:ext cx="8006760" cy="5231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Ionic radii for metals and halogens</a:t>
            </a:r>
            <a:endParaRPr lang="en-GB" dirty="0"/>
          </a:p>
        </p:txBody>
      </p:sp>
      <p:sp>
        <p:nvSpPr>
          <p:cNvPr id="10" name="object 5">
            <a:extLst>
              <a:ext uri="{FF2B5EF4-FFF2-40B4-BE49-F238E27FC236}">
                <a16:creationId xmlns:a16="http://schemas.microsoft.com/office/drawing/2014/main" id="{23F8EB14-5ED1-3837-F4E1-2DB9C46AC19A}"/>
              </a:ext>
            </a:extLst>
          </p:cNvPr>
          <p:cNvSpPr txBox="1"/>
          <p:nvPr/>
        </p:nvSpPr>
        <p:spPr>
          <a:xfrm>
            <a:off x="1448644" y="4849490"/>
            <a:ext cx="3015535" cy="46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500" b="1" spc="-10" dirty="0">
                <a:latin typeface="Calibri" panose="020F0502020204030204" pitchFamily="34" charset="0"/>
                <a:cs typeface="Calibri" panose="020F0502020204030204" pitchFamily="34" charset="0"/>
              </a:rPr>
              <a:t>Fi</a:t>
            </a:r>
            <a:r>
              <a:rPr sz="1500" b="1" spc="-15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sz="1500" b="1" dirty="0"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sz="1500" b="1" spc="-2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500" b="1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500" b="1" spc="-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b="1" spc="-20" dirty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sz="1500" b="1" spc="-15" dirty="0">
                <a:latin typeface="Calibri" panose="020F0502020204030204" pitchFamily="34" charset="0"/>
                <a:cs typeface="Calibri" panose="020F0502020204030204" pitchFamily="34" charset="0"/>
              </a:rPr>
              <a:t>0.</a:t>
            </a:r>
            <a:r>
              <a:rPr sz="1500" b="1" spc="-20" dirty="0"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  <a:r>
              <a:rPr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sz="1500" b="1" spc="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N"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Atomic and ionic</a:t>
            </a:r>
            <a:r>
              <a:rPr sz="15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spc="-45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adii</a:t>
            </a:r>
            <a:r>
              <a:rPr sz="15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spc="-45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sz="1500" spc="-1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1500" spc="-1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br>
              <a:rPr lang="en-US" sz="1500" spc="-1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500" spc="-10" dirty="0"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15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al</a:t>
            </a:r>
            <a:r>
              <a:rPr sz="1500" spc="-20" dirty="0">
                <a:latin typeface="Calibri" panose="020F0502020204030204" pitchFamily="34" charset="0"/>
                <a:cs typeface="Calibri" panose="020F0502020204030204" pitchFamily="34" charset="0"/>
              </a:rPr>
              <a:t>k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ali </a:t>
            </a:r>
            <a:r>
              <a:rPr sz="1500" spc="-15" dirty="0"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sz="1500" spc="-25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500" spc="-30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als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object 6">
            <a:extLst>
              <a:ext uri="{FF2B5EF4-FFF2-40B4-BE49-F238E27FC236}">
                <a16:creationId xmlns:a16="http://schemas.microsoft.com/office/drawing/2014/main" id="{8DBCBFF9-2585-117E-8A4D-36E37C6AF245}"/>
              </a:ext>
            </a:extLst>
          </p:cNvPr>
          <p:cNvSpPr txBox="1"/>
          <p:nvPr/>
        </p:nvSpPr>
        <p:spPr>
          <a:xfrm>
            <a:off x="5087693" y="4864720"/>
            <a:ext cx="3273376" cy="46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500" b="1" spc="-10" dirty="0">
                <a:latin typeface="Calibri" panose="020F0502020204030204" pitchFamily="34" charset="0"/>
                <a:cs typeface="Calibri" panose="020F0502020204030204" pitchFamily="34" charset="0"/>
              </a:rPr>
              <a:t>Fi</a:t>
            </a:r>
            <a:r>
              <a:rPr sz="1500" b="1" spc="-15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sz="1500" b="1" dirty="0"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sz="1500" b="1" spc="-2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500" b="1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500" b="1" spc="-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b="1" spc="-20" dirty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sz="1500" b="1" spc="-15" dirty="0">
                <a:latin typeface="Calibri" panose="020F0502020204030204" pitchFamily="34" charset="0"/>
                <a:cs typeface="Calibri" panose="020F0502020204030204" pitchFamily="34" charset="0"/>
              </a:rPr>
              <a:t>0.</a:t>
            </a:r>
            <a:r>
              <a:rPr sz="1500" b="1" spc="-20" dirty="0">
                <a:latin typeface="Calibri" panose="020F0502020204030204" pitchFamily="34" charset="0"/>
                <a:cs typeface="Calibri" panose="020F0502020204030204" pitchFamily="34" charset="0"/>
              </a:rPr>
              <a:t>7</a:t>
            </a:r>
            <a:r>
              <a:rPr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sz="1500" b="1" spc="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A comparison of size between halogen atoms and their ions.</a:t>
            </a:r>
            <a:endParaRPr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2D0CEE4-17FA-A9DC-D986-6C3DAC2B0B4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97840" y="2224819"/>
            <a:ext cx="3583524" cy="240836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3624009-1997-68A7-D531-55B09371006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00"/>
          <a:stretch/>
        </p:blipFill>
        <p:spPr>
          <a:xfrm>
            <a:off x="5087693" y="2224819"/>
            <a:ext cx="3584448" cy="2404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351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9" y="535605"/>
            <a:ext cx="8006760" cy="5231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Electron affinity</a:t>
            </a:r>
            <a:endParaRPr lang="en-GB" dirty="0"/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E37847D4-E795-2891-694E-B9F993208239}"/>
              </a:ext>
            </a:extLst>
          </p:cNvPr>
          <p:cNvSpPr txBox="1"/>
          <p:nvPr/>
        </p:nvSpPr>
        <p:spPr>
          <a:xfrm>
            <a:off x="670709" y="5572316"/>
            <a:ext cx="3572972" cy="46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500" b="1" spc="-10" dirty="0">
                <a:latin typeface="Calibri"/>
                <a:cs typeface="Calibri"/>
              </a:rPr>
              <a:t>Fi</a:t>
            </a:r>
            <a:r>
              <a:rPr sz="1500" b="1" spc="-15" dirty="0">
                <a:latin typeface="Calibri"/>
                <a:cs typeface="Calibri"/>
              </a:rPr>
              <a:t>g</a:t>
            </a:r>
            <a:r>
              <a:rPr sz="1500" b="1" dirty="0">
                <a:latin typeface="Calibri"/>
                <a:cs typeface="Calibri"/>
              </a:rPr>
              <a:t>u</a:t>
            </a:r>
            <a:r>
              <a:rPr sz="1500" b="1" spc="-20" dirty="0">
                <a:latin typeface="Calibri"/>
                <a:cs typeface="Calibri"/>
              </a:rPr>
              <a:t>r</a:t>
            </a:r>
            <a:r>
              <a:rPr sz="1500" b="1" dirty="0">
                <a:latin typeface="Calibri"/>
                <a:cs typeface="Calibri"/>
              </a:rPr>
              <a:t>e</a:t>
            </a:r>
            <a:r>
              <a:rPr sz="1500" b="1" spc="-5" dirty="0">
                <a:latin typeface="Calibri"/>
                <a:cs typeface="Calibri"/>
              </a:rPr>
              <a:t> </a:t>
            </a:r>
            <a:r>
              <a:rPr sz="1500" b="1" spc="-20" dirty="0">
                <a:latin typeface="Calibri"/>
                <a:cs typeface="Calibri"/>
              </a:rPr>
              <a:t>1</a:t>
            </a:r>
            <a:r>
              <a:rPr sz="1500" b="1" spc="-15" dirty="0">
                <a:latin typeface="Calibri"/>
                <a:cs typeface="Calibri"/>
              </a:rPr>
              <a:t>0.</a:t>
            </a:r>
            <a:r>
              <a:rPr lang="en-US" sz="1500" b="1" spc="-20" dirty="0">
                <a:latin typeface="Calibri"/>
                <a:cs typeface="Calibri"/>
              </a:rPr>
              <a:t>8</a:t>
            </a:r>
            <a:r>
              <a:rPr sz="1500" spc="-5" dirty="0">
                <a:latin typeface="Calibri"/>
                <a:cs typeface="Calibri"/>
              </a:rPr>
              <a:t>:</a:t>
            </a:r>
            <a:r>
              <a:rPr sz="1500" b="1" spc="15" dirty="0">
                <a:latin typeface="Calibri"/>
                <a:cs typeface="Calibri"/>
              </a:rPr>
              <a:t> </a:t>
            </a:r>
            <a:r>
              <a:rPr lang="en-US" sz="1500" spc="-15" dirty="0">
                <a:latin typeface="Calibri"/>
                <a:cs typeface="Calibri"/>
              </a:rPr>
              <a:t>Electron affinity values of Group 17 elements.</a:t>
            </a:r>
            <a:endParaRPr sz="1500" dirty="0">
              <a:latin typeface="Calibri"/>
              <a:cs typeface="Calibri"/>
            </a:endParaRPr>
          </a:p>
        </p:txBody>
      </p:sp>
      <p:sp>
        <p:nvSpPr>
          <p:cNvPr id="8" name="object 6">
            <a:extLst>
              <a:ext uri="{FF2B5EF4-FFF2-40B4-BE49-F238E27FC236}">
                <a16:creationId xmlns:a16="http://schemas.microsoft.com/office/drawing/2014/main" id="{2FB9B244-FD2C-689B-CB55-7573A7284C2B}"/>
              </a:ext>
            </a:extLst>
          </p:cNvPr>
          <p:cNvSpPr txBox="1"/>
          <p:nvPr/>
        </p:nvSpPr>
        <p:spPr>
          <a:xfrm>
            <a:off x="4739951" y="5562278"/>
            <a:ext cx="3936158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500" b="1" spc="-10" dirty="0">
                <a:latin typeface="Calibri"/>
                <a:cs typeface="Calibri"/>
              </a:rPr>
              <a:t>Fi</a:t>
            </a:r>
            <a:r>
              <a:rPr sz="1500" b="1" spc="-15" dirty="0">
                <a:latin typeface="Calibri"/>
                <a:cs typeface="Calibri"/>
              </a:rPr>
              <a:t>g</a:t>
            </a:r>
            <a:r>
              <a:rPr sz="1500" b="1" dirty="0">
                <a:latin typeface="Calibri"/>
                <a:cs typeface="Calibri"/>
              </a:rPr>
              <a:t>u</a:t>
            </a:r>
            <a:r>
              <a:rPr sz="1500" b="1" spc="-20" dirty="0">
                <a:latin typeface="Calibri"/>
                <a:cs typeface="Calibri"/>
              </a:rPr>
              <a:t>r</a:t>
            </a:r>
            <a:r>
              <a:rPr sz="1500" b="1" dirty="0">
                <a:latin typeface="Calibri"/>
                <a:cs typeface="Calibri"/>
              </a:rPr>
              <a:t>e</a:t>
            </a:r>
            <a:r>
              <a:rPr sz="1500" b="1" spc="-5" dirty="0">
                <a:latin typeface="Calibri"/>
                <a:cs typeface="Calibri"/>
              </a:rPr>
              <a:t> </a:t>
            </a:r>
            <a:r>
              <a:rPr sz="1500" b="1" spc="-20" dirty="0">
                <a:latin typeface="Calibri"/>
                <a:cs typeface="Calibri"/>
              </a:rPr>
              <a:t>1</a:t>
            </a:r>
            <a:r>
              <a:rPr sz="1500" b="1" spc="-15" dirty="0">
                <a:latin typeface="Calibri"/>
                <a:cs typeface="Calibri"/>
              </a:rPr>
              <a:t>0.</a:t>
            </a:r>
            <a:r>
              <a:rPr lang="en-US" sz="1500" b="1" spc="-20" dirty="0">
                <a:latin typeface="Calibri"/>
                <a:cs typeface="Calibri"/>
              </a:rPr>
              <a:t>9</a:t>
            </a:r>
            <a:r>
              <a:rPr sz="1500" b="1" spc="-5" dirty="0">
                <a:latin typeface="Calibri"/>
                <a:cs typeface="Calibri"/>
              </a:rPr>
              <a:t>:</a:t>
            </a:r>
            <a:r>
              <a:rPr sz="1500" b="1" spc="15" dirty="0">
                <a:latin typeface="Calibri"/>
                <a:cs typeface="Calibri"/>
              </a:rPr>
              <a:t> </a:t>
            </a:r>
            <a:r>
              <a:rPr lang="en-US" sz="1500" spc="-10" dirty="0">
                <a:latin typeface="Calibri"/>
                <a:cs typeface="Calibri"/>
              </a:rPr>
              <a:t>Electron affinity values across Period 3.</a:t>
            </a:r>
            <a:endParaRPr sz="1500" dirty="0">
              <a:latin typeface="Calibri"/>
              <a:cs typeface="Calibri"/>
            </a:endParaRPr>
          </a:p>
        </p:txBody>
      </p:sp>
      <p:pic>
        <p:nvPicPr>
          <p:cNvPr id="7" name="Picture 6" descr="Chart, line chart&#10;&#10;Description automatically generated">
            <a:extLst>
              <a:ext uri="{FF2B5EF4-FFF2-40B4-BE49-F238E27FC236}">
                <a16:creationId xmlns:a16="http://schemas.microsoft.com/office/drawing/2014/main" id="{B42F3706-5860-AEF0-260F-03FAE50384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709" y="1338436"/>
            <a:ext cx="3469526" cy="363308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50CCD4B-1DC8-13BC-A244-DCF7016A029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386646" y="1338436"/>
            <a:ext cx="4288724" cy="2992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3823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9" y="535605"/>
            <a:ext cx="8006760" cy="5231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Electronegativity</a:t>
            </a:r>
            <a:endParaRPr lang="en-GB" dirty="0"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9A9E88B5-BA4E-79C8-5AA0-FEF565C58952}"/>
              </a:ext>
            </a:extLst>
          </p:cNvPr>
          <p:cNvSpPr txBox="1"/>
          <p:nvPr/>
        </p:nvSpPr>
        <p:spPr>
          <a:xfrm>
            <a:off x="657250" y="1278393"/>
            <a:ext cx="7892861" cy="8309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800" b="1" spc="-10" dirty="0">
                <a:latin typeface="Calibri" panose="020F0502020204030204" pitchFamily="34" charset="0"/>
                <a:cs typeface="Calibri" panose="020F0502020204030204" pitchFamily="34" charset="0"/>
              </a:rPr>
              <a:t>Ele</a:t>
            </a:r>
            <a:r>
              <a:rPr sz="1800" b="1" spc="-5" dirty="0">
                <a:latin typeface="Calibri" panose="020F0502020204030204" pitchFamily="34" charset="0"/>
                <a:cs typeface="Calibri" panose="020F0502020204030204" pitchFamily="34" charset="0"/>
              </a:rPr>
              <a:t>ct</a:t>
            </a:r>
            <a:r>
              <a:rPr sz="1800" b="1" spc="-25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800" b="1" spc="-10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1800" b="1" spc="-5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1800" b="1" spc="-1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800" b="1" spc="-40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sz="1800" b="1" spc="-35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800" b="1" spc="-10" dirty="0">
                <a:latin typeface="Calibri" panose="020F0502020204030204" pitchFamily="34" charset="0"/>
                <a:cs typeface="Calibri" panose="020F0502020204030204" pitchFamily="34" charset="0"/>
              </a:rPr>
              <a:t>tiv</a:t>
            </a:r>
            <a:r>
              <a:rPr sz="1800" b="1" spc="-15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1800" b="1" spc="-10" dirty="0">
                <a:latin typeface="Calibri" panose="020F0502020204030204" pitchFamily="34" charset="0"/>
                <a:cs typeface="Calibri" panose="020F0502020204030204" pitchFamily="34" charset="0"/>
              </a:rPr>
              <a:t>ty</a:t>
            </a:r>
            <a:r>
              <a:rPr lang="en-US" sz="1800" b="1" spc="-1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sz="1800" b="1" spc="-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a </a:t>
            </a:r>
            <a:r>
              <a:rPr sz="1800" spc="-15" dirty="0"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as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sz="1800" spc="-25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sz="18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1800" spc="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spc="-15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800" spc="-40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1800" spc="-55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ac</a:t>
            </a:r>
            <a:r>
              <a:rPr sz="1800" spc="-20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io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n 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sz="1800" spc="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an </a:t>
            </a:r>
            <a:r>
              <a:rPr sz="1800" spc="-15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800" spc="-25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m in</a:t>
            </a:r>
            <a:r>
              <a:rPr sz="18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a molecu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le</a:t>
            </a:r>
            <a:r>
              <a:rPr sz="1800" spc="2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spc="-35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sz="1800" spc="-1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spc="-20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1800" spc="-15" dirty="0"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8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N"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electron pair</a:t>
            </a:r>
            <a:r>
              <a:rPr sz="1800" spc="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1800" spc="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spc="-30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1800" spc="-1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1800" spc="-35" dirty="0">
                <a:latin typeface="Calibri" panose="020F0502020204030204" pitchFamily="34" charset="0"/>
                <a:cs typeface="Calibri" panose="020F0502020204030204" pitchFamily="34" charset="0"/>
              </a:rPr>
              <a:t>v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ale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nt</a:t>
            </a:r>
            <a:r>
              <a:rPr sz="18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bon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sz="1800" spc="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f whi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sz="1800" spc="2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18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s a p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ar</a:t>
            </a:r>
            <a:r>
              <a:rPr sz="1800" spc="-15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US" sz="1800" spc="-15" dirty="0">
                <a:latin typeface="Calibri" panose="020F0502020204030204" pitchFamily="34" charset="0"/>
                <a:cs typeface="Calibri" panose="020F0502020204030204" pitchFamily="34" charset="0"/>
              </a:rPr>
              <a:t>. A more electronegative </a:t>
            </a:r>
            <a:br>
              <a:rPr lang="en-US" sz="1800" spc="-15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800" spc="-15" dirty="0">
                <a:latin typeface="Calibri" panose="020F0502020204030204" pitchFamily="34" charset="0"/>
                <a:cs typeface="Calibri" panose="020F0502020204030204" pitchFamily="34" charset="0"/>
              </a:rPr>
              <a:t>atom attracts electrons more strongly.</a:t>
            </a:r>
            <a:endParaRPr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E6707D5C-5AAF-00CD-30C7-E6385F8FFC1F}"/>
              </a:ext>
            </a:extLst>
          </p:cNvPr>
          <p:cNvSpPr txBox="1"/>
          <p:nvPr/>
        </p:nvSpPr>
        <p:spPr>
          <a:xfrm>
            <a:off x="2350166" y="6040474"/>
            <a:ext cx="4443668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500" b="1" spc="-10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sz="1500" b="1" dirty="0">
                <a:latin typeface="Calibri" panose="020F0502020204030204" pitchFamily="34" charset="0"/>
                <a:cs typeface="Calibri" panose="020F0502020204030204" pitchFamily="34" charset="0"/>
              </a:rPr>
              <a:t>ig</a:t>
            </a:r>
            <a:r>
              <a:rPr sz="1500" b="1" spc="-5" dirty="0"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sz="1500" b="1" spc="-2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500" b="1" dirty="0">
                <a:latin typeface="Calibri" panose="020F0502020204030204" pitchFamily="34" charset="0"/>
                <a:cs typeface="Calibri" panose="020F0502020204030204" pitchFamily="34" charset="0"/>
              </a:rPr>
              <a:t>e </a:t>
            </a:r>
            <a:r>
              <a:rPr sz="1500" b="1" spc="-10" dirty="0">
                <a:latin typeface="Calibri" panose="020F0502020204030204" pitchFamily="34" charset="0"/>
                <a:cs typeface="Calibri" panose="020F0502020204030204" pitchFamily="34" charset="0"/>
              </a:rPr>
              <a:t>10</a:t>
            </a:r>
            <a:r>
              <a:rPr sz="1500" b="1" spc="-5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en-US" sz="1500" b="1" spc="-10" dirty="0">
                <a:latin typeface="Calibri" panose="020F0502020204030204" pitchFamily="34" charset="0"/>
                <a:cs typeface="Calibri" panose="020F0502020204030204" pitchFamily="34" charset="0"/>
              </a:rPr>
              <a:t>10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sz="1500" b="1" spc="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Electronegativity values of some elements.</a:t>
            </a:r>
            <a:endParaRPr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A2C3506-BD20-FD1D-7710-1000597CBAE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81013" y="2211997"/>
            <a:ext cx="7688718" cy="3556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7540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9" y="535605"/>
            <a:ext cx="8006760" cy="5231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Electronegativity trend</a:t>
            </a:r>
            <a:endParaRPr lang="en-GB" dirty="0"/>
          </a:p>
        </p:txBody>
      </p:sp>
      <p:sp>
        <p:nvSpPr>
          <p:cNvPr id="85" name="object 79">
            <a:extLst>
              <a:ext uri="{FF2B5EF4-FFF2-40B4-BE49-F238E27FC236}">
                <a16:creationId xmlns:a16="http://schemas.microsoft.com/office/drawing/2014/main" id="{5F4AC064-DFB5-BFDA-936C-61535BCB231A}"/>
              </a:ext>
            </a:extLst>
          </p:cNvPr>
          <p:cNvSpPr txBox="1"/>
          <p:nvPr/>
        </p:nvSpPr>
        <p:spPr>
          <a:xfrm>
            <a:off x="1273950" y="3327389"/>
            <a:ext cx="7228094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500" b="1" spc="-10" dirty="0">
                <a:latin typeface="Calibri" panose="020F0502020204030204" pitchFamily="34" charset="0"/>
                <a:cs typeface="Calibri" panose="020F0502020204030204" pitchFamily="34" charset="0"/>
              </a:rPr>
              <a:t>Fi</a:t>
            </a:r>
            <a:r>
              <a:rPr sz="1500" b="1" spc="-15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sz="1500" b="1" dirty="0"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sz="1500" b="1" spc="-2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500" b="1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500" b="1" spc="-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b="1" spc="-20" dirty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sz="1500" b="1" spc="-15" dirty="0">
                <a:latin typeface="Calibri" panose="020F0502020204030204" pitchFamily="34" charset="0"/>
                <a:cs typeface="Calibri" panose="020F0502020204030204" pitchFamily="34" charset="0"/>
              </a:rPr>
              <a:t>0.</a:t>
            </a:r>
            <a:r>
              <a:rPr sz="1500" b="1" spc="-20" dirty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sz="1500" b="1" spc="-15" dirty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sz="1500" b="1" spc="2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spc="-15" dirty="0">
                <a:latin typeface="Calibri" panose="020F0502020204030204" pitchFamily="34" charset="0"/>
                <a:cs typeface="Calibri" panose="020F0502020204030204" pitchFamily="34" charset="0"/>
              </a:rPr>
              <a:t>Elect</a:t>
            </a:r>
            <a:r>
              <a:rPr sz="1500" spc="-25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1500" spc="-1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500" spc="-35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sz="1500" spc="-15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ti</a:t>
            </a:r>
            <a:r>
              <a:rPr sz="1500" spc="-20" dirty="0">
                <a:latin typeface="Calibri" panose="020F0502020204030204" pitchFamily="34" charset="0"/>
                <a:cs typeface="Calibri" panose="020F0502020204030204" pitchFamily="34" charset="0"/>
              </a:rPr>
              <a:t>v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it</a:t>
            </a:r>
            <a:r>
              <a:rPr sz="1500" spc="-10" dirty="0">
                <a:latin typeface="Calibri" panose="020F0502020204030204" pitchFamily="34" charset="0"/>
                <a:cs typeface="Calibri" panose="020F0502020204030204" pitchFamily="34" charset="0"/>
              </a:rPr>
              <a:t>y</a:t>
            </a:r>
            <a:r>
              <a:rPr sz="1500" spc="-3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sz="1500" spc="-10" dirty="0">
                <a:latin typeface="Calibri" panose="020F0502020204030204" pitchFamily="34" charset="0"/>
                <a:cs typeface="Calibri" panose="020F0502020204030204" pitchFamily="34" charset="0"/>
              </a:rPr>
              <a:t>ec</a:t>
            </a:r>
            <a:r>
              <a:rPr sz="1500" spc="-35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500" spc="-10" dirty="0">
                <a:latin typeface="Calibri" panose="020F0502020204030204" pitchFamily="34" charset="0"/>
                <a:cs typeface="Calibri" panose="020F0502020204030204" pitchFamily="34" charset="0"/>
              </a:rPr>
              <a:t>eases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 d</a:t>
            </a:r>
            <a:r>
              <a:rPr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ow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15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a </a:t>
            </a:r>
            <a:r>
              <a:rPr sz="1500" spc="-10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sz="1500" spc="-3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up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6" name="object 80">
            <a:extLst>
              <a:ext uri="{FF2B5EF4-FFF2-40B4-BE49-F238E27FC236}">
                <a16:creationId xmlns:a16="http://schemas.microsoft.com/office/drawing/2014/main" id="{4122791A-41C9-6EF2-0792-081BB2206A63}"/>
              </a:ext>
            </a:extLst>
          </p:cNvPr>
          <p:cNvSpPr txBox="1"/>
          <p:nvPr/>
        </p:nvSpPr>
        <p:spPr>
          <a:xfrm>
            <a:off x="1273950" y="5886761"/>
            <a:ext cx="5421086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500" b="1" spc="-10" dirty="0">
                <a:latin typeface="Calibri" panose="020F0502020204030204" pitchFamily="34" charset="0"/>
                <a:cs typeface="Calibri" panose="020F0502020204030204" pitchFamily="34" charset="0"/>
              </a:rPr>
              <a:t>Fi</a:t>
            </a:r>
            <a:r>
              <a:rPr sz="1500" b="1" spc="-15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sz="1500" b="1" dirty="0"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sz="1500" b="1" spc="-2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500" b="1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500" b="1" spc="-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b="1" spc="-20" dirty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sz="1500" b="1" spc="-15" dirty="0">
                <a:latin typeface="Calibri" panose="020F0502020204030204" pitchFamily="34" charset="0"/>
                <a:cs typeface="Calibri" panose="020F0502020204030204" pitchFamily="34" charset="0"/>
              </a:rPr>
              <a:t>0.</a:t>
            </a:r>
            <a:r>
              <a:rPr sz="1500" b="1" spc="-20" dirty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sz="1500" b="1" spc="-15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sz="1500" b="1" spc="2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spc="-15" dirty="0">
                <a:latin typeface="Calibri" panose="020F0502020204030204" pitchFamily="34" charset="0"/>
                <a:cs typeface="Calibri" panose="020F0502020204030204" pitchFamily="34" charset="0"/>
              </a:rPr>
              <a:t>Elect</a:t>
            </a:r>
            <a:r>
              <a:rPr sz="1500" spc="-25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1500" spc="-1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500" spc="-35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sz="1500" spc="-15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ti</a:t>
            </a:r>
            <a:r>
              <a:rPr sz="1500" spc="-20" dirty="0">
                <a:latin typeface="Calibri" panose="020F0502020204030204" pitchFamily="34" charset="0"/>
                <a:cs typeface="Calibri" panose="020F0502020204030204" pitchFamily="34" charset="0"/>
              </a:rPr>
              <a:t>v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it</a:t>
            </a:r>
            <a:r>
              <a:rPr sz="1500" spc="-10" dirty="0">
                <a:latin typeface="Calibri" panose="020F0502020204030204" pitchFamily="34" charset="0"/>
                <a:cs typeface="Calibri" panose="020F0502020204030204" pitchFamily="34" charset="0"/>
              </a:rPr>
              <a:t>y</a:t>
            </a:r>
            <a:r>
              <a:rPr sz="1500" spc="-3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1500" spc="5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1500" spc="-10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1500" spc="-3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500" spc="-10" dirty="0">
                <a:latin typeface="Calibri" panose="020F0502020204030204" pitchFamily="34" charset="0"/>
                <a:cs typeface="Calibri" panose="020F0502020204030204" pitchFamily="34" charset="0"/>
              </a:rPr>
              <a:t>eases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spc="-10" dirty="0">
                <a:latin typeface="Calibri" panose="020F0502020204030204" pitchFamily="34" charset="0"/>
                <a:cs typeface="Calibri" panose="020F0502020204030204" pitchFamily="34" charset="0"/>
              </a:rPr>
              <a:t>ac</a:t>
            </a:r>
            <a:r>
              <a:rPr sz="1500" spc="-3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os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1500"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5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period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BD1ABC-8C55-89B3-A43C-8566177266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6947"/>
          <a:stretch/>
        </p:blipFill>
        <p:spPr>
          <a:xfrm>
            <a:off x="1140440" y="1087276"/>
            <a:ext cx="2630282" cy="21962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4734648-3466-90C8-0472-14C26E76368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140439" y="3939766"/>
            <a:ext cx="6592985" cy="175107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259D5A6-16F2-998A-8E7F-C0ECB3DF124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5367"/>
          <a:stretch/>
        </p:blipFill>
        <p:spPr>
          <a:xfrm>
            <a:off x="4665799" y="1197116"/>
            <a:ext cx="3233863" cy="2127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9895"/>
      </p:ext>
    </p:extLst>
  </p:cSld>
  <p:clrMapOvr>
    <a:masterClrMapping/>
  </p:clrMapOvr>
</p:sld>
</file>

<file path=ppt/theme/theme1.xml><?xml version="1.0" encoding="utf-8"?>
<a:theme xmlns:a="http://schemas.openxmlformats.org/drawingml/2006/main" name="Section Titl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ody - White Background">
  <a:themeElements>
    <a:clrScheme name="Custom 1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8995"/>
      </a:accent1>
      <a:accent2>
        <a:srgbClr val="ED7D31"/>
      </a:accent2>
      <a:accent3>
        <a:srgbClr val="A5A5A5"/>
      </a:accent3>
      <a:accent4>
        <a:srgbClr val="57959A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Full Image with Text Overlay">
  <a:themeElements>
    <a:clrScheme name="Primary - Teal">
      <a:dk1>
        <a:srgbClr val="3E909D"/>
      </a:dk1>
      <a:lt1>
        <a:srgbClr val="FFFFFF"/>
      </a:lt1>
      <a:dk2>
        <a:srgbClr val="3E909D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FFFFFF"/>
      </a:hlink>
      <a:folHlink>
        <a:srgbClr val="FFFFFF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Blank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da31344-14ac-4e79-b3ba-74af94be30cf">
      <Terms xmlns="http://schemas.microsoft.com/office/infopath/2007/PartnerControls"/>
    </lcf76f155ced4ddcb4097134ff3c332f>
    <TaxCatchAll xmlns="7424b78e-8606-4fd1-9a19-b6b90bbc0a1b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47C100645B3FC47B311346EC1299E0C" ma:contentTypeVersion="16" ma:contentTypeDescription="Create a new document." ma:contentTypeScope="" ma:versionID="29fbdc09a333695f21bbae6dc8830d4f">
  <xsd:schema xmlns:xsd="http://www.w3.org/2001/XMLSchema" xmlns:xs="http://www.w3.org/2001/XMLSchema" xmlns:p="http://schemas.microsoft.com/office/2006/metadata/properties" xmlns:ns2="5da31344-14ac-4e79-b3ba-74af94be30cf" xmlns:ns3="cf045e92-2ebe-47e8-a8d6-0a6f9246de56" xmlns:ns4="7424b78e-8606-4fd1-9a19-b6b90bbc0a1b" targetNamespace="http://schemas.microsoft.com/office/2006/metadata/properties" ma:root="true" ma:fieldsID="d3162297920c1daf0fd9f1538859a9f9" ns2:_="" ns3:_="" ns4:_="">
    <xsd:import namespace="5da31344-14ac-4e79-b3ba-74af94be30cf"/>
    <xsd:import namespace="cf045e92-2ebe-47e8-a8d6-0a6f9246de56"/>
    <xsd:import namespace="7424b78e-8606-4fd1-9a19-b6b90bbc0a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DateTaken" minOccurs="0"/>
                <xsd:element ref="ns2:lcf76f155ced4ddcb4097134ff3c332f" minOccurs="0"/>
                <xsd:element ref="ns4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a31344-14ac-4e79-b3ba-74af94be30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a7882c5b-1fc0-4c64-8edd-3b527906c47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045e92-2ebe-47e8-a8d6-0a6f9246de5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24b78e-8606-4fd1-9a19-b6b90bbc0a1b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e0a2991d-6ae7-4669-8e13-b256c14e97b0}" ma:internalName="TaxCatchAll" ma:showField="CatchAllData" ma:web="cf045e92-2ebe-47e8-a8d6-0a6f9246de5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075F327-8814-40E4-9ADD-54A207DCF2B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AEA75E2-711F-4039-9A09-8FF49385F950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00042C3A-1B27-44D9-AF65-B951E5374FA8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4099</TotalTime>
  <Words>825</Words>
  <Application>Microsoft Office PowerPoint</Application>
  <PresentationFormat>On-screen Show (4:3)</PresentationFormat>
  <Paragraphs>148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Arial</vt:lpstr>
      <vt:lpstr>Arial Narrow</vt:lpstr>
      <vt:lpstr>Calibri</vt:lpstr>
      <vt:lpstr>Calibri Regular</vt:lpstr>
      <vt:lpstr>Section Title</vt:lpstr>
      <vt:lpstr>Body - White Background</vt:lpstr>
      <vt:lpstr>3_Full Image with Text Overlay</vt:lpstr>
      <vt:lpstr>Blank</vt:lpstr>
      <vt:lpstr>1_Blank</vt:lpstr>
      <vt:lpstr>PowerPoint Presentation</vt:lpstr>
      <vt:lpstr>Chapter 10</vt:lpstr>
      <vt:lpstr>The periodic table showing the distribution of metals, metalloids and non-metals</vt:lpstr>
      <vt:lpstr>Different blocks in the periodic table</vt:lpstr>
      <vt:lpstr>The atomic radius</vt:lpstr>
      <vt:lpstr>Ionic radii for metals and halogens</vt:lpstr>
      <vt:lpstr>Electron affinity</vt:lpstr>
      <vt:lpstr>Electronegativity</vt:lpstr>
      <vt:lpstr>Electronegativity trend</vt:lpstr>
      <vt:lpstr>Reactions of the elements in Group 1</vt:lpstr>
      <vt:lpstr>Group 17 displacement reactions</vt:lpstr>
      <vt:lpstr>Oxides of Period 3 elements</vt:lpstr>
      <vt:lpstr>Acid deposition</vt:lpstr>
      <vt:lpstr>Oxidation state</vt:lpstr>
      <vt:lpstr>Oxidation states of compounds</vt:lpstr>
      <vt:lpstr>A comparison of the variation of first ionisation energy and atomic radius across Period 3 with  that across the transition element series</vt:lpstr>
      <vt:lpstr>Oxidation states of transition elements in compounds</vt:lpstr>
      <vt:lpstr>The oxidation state of a transition element in a complex 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Don Young</dc:creator>
  <cp:keywords/>
  <dc:description/>
  <cp:lastModifiedBy>Satyendra Singh</cp:lastModifiedBy>
  <cp:revision>446</cp:revision>
  <dcterms:created xsi:type="dcterms:W3CDTF">2018-09-19T08:27:40Z</dcterms:created>
  <dcterms:modified xsi:type="dcterms:W3CDTF">2023-08-25T14:37:53Z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0x010100847C100645B3FC47B311346EC1299E0C</vt:lpwstr>
  </property>
</Properties>
</file>