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9" r:id="rId4"/>
    <p:sldMasterId id="2147483696" r:id="rId5"/>
    <p:sldMasterId id="2147483689" r:id="rId6"/>
    <p:sldMasterId id="2147483672" r:id="rId7"/>
    <p:sldMasterId id="2147483713" r:id="rId8"/>
  </p:sldMasterIdLst>
  <p:notesMasterIdLst>
    <p:notesMasterId r:id="rId16"/>
  </p:notesMasterIdLst>
  <p:sldIdLst>
    <p:sldId id="281" r:id="rId9"/>
    <p:sldId id="288" r:id="rId10"/>
    <p:sldId id="291" r:id="rId11"/>
    <p:sldId id="298" r:id="rId12"/>
    <p:sldId id="304" r:id="rId13"/>
    <p:sldId id="299" r:id="rId14"/>
    <p:sldId id="305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igail Maskall" initials="AM" lastIdx="1" clrIdx="0">
    <p:extLst>
      <p:ext uri="{19B8F6BF-5375-455C-9EA6-DF929625EA0E}">
        <p15:presenceInfo xmlns:p15="http://schemas.microsoft.com/office/powerpoint/2012/main" userId="S-1-5-21-2133147896-499326638-6498272-33561" providerId="AD"/>
      </p:ext>
    </p:extLst>
  </p:cmAuthor>
  <p:cmAuthor id="2" name="Hollie Graham, Integra-LON, UK" initials="HGIU" lastIdx="2" clrIdx="1">
    <p:extLst>
      <p:ext uri="{19B8F6BF-5375-455C-9EA6-DF929625EA0E}">
        <p15:presenceInfo xmlns:p15="http://schemas.microsoft.com/office/powerpoint/2012/main" userId="S-1-5-21-198659417-2131144888-1770264581-1004" providerId="AD"/>
      </p:ext>
    </p:extLst>
  </p:cmAuthor>
  <p:cmAuthor id="3" name="Amy Middleton-Gear" initials="AM" lastIdx="5" clrIdx="2">
    <p:extLst>
      <p:ext uri="{19B8F6BF-5375-455C-9EA6-DF929625EA0E}">
        <p15:presenceInfo xmlns:p15="http://schemas.microsoft.com/office/powerpoint/2012/main" userId="S-1-5-21-2133147896-499326638-6498272-403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BEC7"/>
    <a:srgbClr val="008995"/>
    <a:srgbClr val="009CA8"/>
    <a:srgbClr val="66CCCC"/>
    <a:srgbClr val="00919E"/>
    <a:srgbClr val="00929F"/>
    <a:srgbClr val="66FFFF"/>
    <a:srgbClr val="FFFF66"/>
    <a:srgbClr val="9966FF"/>
    <a:srgbClr val="1189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67"/>
    <p:restoredTop sz="95745" autoAdjust="0"/>
  </p:normalViewPr>
  <p:slideViewPr>
    <p:cSldViewPr snapToGrid="0" snapToObjects="1">
      <p:cViewPr varScale="1">
        <p:scale>
          <a:sx n="102" d="100"/>
          <a:sy n="102" d="100"/>
        </p:scale>
        <p:origin x="22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258B14-9484-7945-B127-BE167E75A4E3}" type="datetimeFigureOut">
              <a:rPr lang="en-US" smtClean="0"/>
              <a:t>8/24/2023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295471-56F3-294F-8A7E-0F48B34AF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96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22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434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058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740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913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891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983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4CE9A-99A4-ED4D-AC8F-FEA802193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6D5215-8DC6-D141-AA92-166D1216B9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7295" y="3203110"/>
            <a:ext cx="4603165" cy="102513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Regular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3318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Text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04531-7F01-F447-8AA5-0871E4ECA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EFECD56-9CDB-4042-B2E6-64831FACC4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1" y="1962150"/>
            <a:ext cx="3600867" cy="38798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>
                <a:solidFill>
                  <a:srgbClr val="00929F"/>
                </a:solidFill>
              </a:defRPr>
            </a:lvl2pPr>
            <a:lvl3pPr>
              <a:defRPr>
                <a:solidFill>
                  <a:srgbClr val="00929F"/>
                </a:solidFill>
              </a:defRPr>
            </a:lvl3pPr>
            <a:lvl4pPr>
              <a:defRPr b="0" i="0">
                <a:solidFill>
                  <a:schemeClr val="tx1"/>
                </a:solidFill>
                <a:latin typeface="Calibri Regular"/>
              </a:defRPr>
            </a:lvl4pPr>
            <a:lvl5pPr>
              <a:defRPr>
                <a:solidFill>
                  <a:srgbClr val="00929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E4381806-1DC3-034A-B873-E5673DD776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35585" y="1962150"/>
            <a:ext cx="3852862" cy="3879850"/>
          </a:xfrm>
          <a:prstGeom prst="rect">
            <a:avLst/>
          </a:prstGeom>
          <a:effectLst>
            <a:reflection stA="55000" endPos="10000" dir="5400000" sy="-100000" algn="bl" rotWithShape="0"/>
          </a:effectLst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092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2751F-1305-2E47-BB48-6B385E8B2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255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887DC-58E7-694B-987D-A60F1E387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6D48836C-ADDF-524C-8EDC-C7E5494F5E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2" y="1962150"/>
            <a:ext cx="7954198" cy="38798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 sz="2000" b="0" i="0">
                <a:solidFill>
                  <a:schemeClr val="tx1"/>
                </a:solidFill>
                <a:latin typeface="Calibri Regular"/>
              </a:defRPr>
            </a:lvl2pPr>
            <a:lvl3pPr>
              <a:defRPr>
                <a:solidFill>
                  <a:srgbClr val="00929F"/>
                </a:solidFill>
              </a:defRPr>
            </a:lvl3pPr>
            <a:lvl4pPr>
              <a:defRPr>
                <a:solidFill>
                  <a:srgbClr val="00929F"/>
                </a:solidFill>
              </a:defRPr>
            </a:lvl4pPr>
            <a:lvl5pPr>
              <a:defRPr>
                <a:solidFill>
                  <a:srgbClr val="00929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698038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6E1DA-FDC8-AB4D-87C2-5573CEE7F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EB6352A9-1F2F-0E4C-9E34-9E1F0CC879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0" y="1962150"/>
            <a:ext cx="7954199" cy="179962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 b="0" i="0">
                <a:solidFill>
                  <a:schemeClr val="tx1"/>
                </a:solidFill>
                <a:latin typeface="Calibri Regular"/>
              </a:defRPr>
            </a:lvl2pPr>
            <a:lvl3pPr>
              <a:defRPr b="0" i="0">
                <a:solidFill>
                  <a:schemeClr val="tx1"/>
                </a:solidFill>
                <a:latin typeface="Calibri Regular"/>
              </a:defRPr>
            </a:lvl3pPr>
            <a:lvl4pPr>
              <a:defRPr b="0" i="0">
                <a:solidFill>
                  <a:schemeClr val="tx1"/>
                </a:solidFill>
                <a:latin typeface="Calibri Regular"/>
              </a:defRPr>
            </a:lvl4pPr>
            <a:lvl5pPr>
              <a:defRPr b="0" i="0">
                <a:solidFill>
                  <a:schemeClr val="tx1"/>
                </a:solidFill>
                <a:latin typeface="Calibri Regular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8D8B01F6-05AF-EC45-8E22-D516C91895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8955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AA2B2F2-50A9-0242-A3F5-3E6C6786DBB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558464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35231221-97F3-6C42-9B23-66012CCA57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973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E98A15F-3C61-3D41-8705-9EBA8025FDC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77482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795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Image with Text 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BB772-A045-A942-8ECA-DD4AA4CE8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2319B433-49EC-F34D-ABF9-A2C1C468AD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5098" y="1962150"/>
            <a:ext cx="7987102" cy="387985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bg1"/>
                </a:solidFill>
                <a:latin typeface="Calibri Regular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 b="0" i="0">
                <a:solidFill>
                  <a:schemeClr val="bg1"/>
                </a:solidFill>
                <a:latin typeface="Calibri Regular"/>
              </a:defRPr>
            </a:lvl4pPr>
            <a:lvl5pPr>
              <a:defRPr b="0" i="0">
                <a:solidFill>
                  <a:schemeClr val="bg1"/>
                </a:solidFill>
                <a:latin typeface="Calibri Regular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1967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svg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93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Placeholder 32">
            <a:extLst>
              <a:ext uri="{FF2B5EF4-FFF2-40B4-BE49-F238E27FC236}">
                <a16:creationId xmlns:a16="http://schemas.microsoft.com/office/drawing/2014/main" id="{D15AB156-111B-9D49-B644-995F2C39C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425" y="1674942"/>
            <a:ext cx="4833036" cy="13318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DF92DC-7769-3349-B7D3-E7B8D35284B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69157"/>
            <a:ext cx="82804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3C13664-3785-FB49-963D-2716DD79CCAA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8CC5F8E-A5E7-8F49-8FD3-CCA8044F4C7C}"/>
              </a:ext>
            </a:extLst>
          </p:cNvPr>
          <p:cNvSpPr txBox="1"/>
          <p:nvPr userDrawn="1"/>
        </p:nvSpPr>
        <p:spPr>
          <a:xfrm>
            <a:off x="434578" y="6253767"/>
            <a:ext cx="7622381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50" b="0" i="0" u="none" strike="noStrike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Cambridge University Press 2021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0E89D0CF-EF73-B84B-A98E-A7356DFDF8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4414" y="3315122"/>
            <a:ext cx="137757" cy="25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644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2880">
          <p15:clr>
            <a:srgbClr val="F26B43"/>
          </p15:clr>
        </p15:guide>
        <p15:guide id="6" orient="horz" pos="3997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1CA90339-76EB-5049-8F70-7AE22D0D6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500" y="512762"/>
            <a:ext cx="6535380" cy="94224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4A2E73A-B38E-BE45-A6BE-331862FE82FE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50800">
            <a:solidFill>
              <a:srgbClr val="0092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5">
            <a:extLst>
              <a:ext uri="{FF2B5EF4-FFF2-40B4-BE49-F238E27FC236}">
                <a16:creationId xmlns:a16="http://schemas.microsoft.com/office/drawing/2014/main" id="{D80DAD8F-E75F-5248-A3D8-194CD5D657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4840" y="539351"/>
            <a:ext cx="241529" cy="44141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9205A2F-A0DC-450D-20A1-E1790C545E85}"/>
              </a:ext>
            </a:extLst>
          </p:cNvPr>
          <p:cNvSpPr txBox="1"/>
          <p:nvPr userDrawn="1"/>
        </p:nvSpPr>
        <p:spPr>
          <a:xfrm>
            <a:off x="434578" y="6467955"/>
            <a:ext cx="7622381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50" b="0" i="0" u="none" strike="noStrike" kern="1200" dirty="0">
                <a:solidFill>
                  <a:srgbClr val="00929F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Chemistry for the IB Diploma – Yu &amp; Fletcher © Cambridge University Press &amp; Assessment 2023</a:t>
            </a: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29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12" r:id="rId2"/>
    <p:sldLayoutId id="2147483706" r:id="rId3"/>
    <p:sldLayoutId id="2147483707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rgbClr val="00929F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476" userDrawn="1">
          <p15:clr>
            <a:srgbClr val="F26B43"/>
          </p15:clr>
        </p15:guide>
        <p15:guide id="6" orient="horz" pos="3997">
          <p15:clr>
            <a:srgbClr val="F26B43"/>
          </p15:clr>
        </p15:guide>
        <p15:guide id="7" orient="horz" pos="3680">
          <p15:clr>
            <a:srgbClr val="F26B43"/>
          </p15:clr>
        </p15:guide>
        <p15:guide id="8" pos="2980">
          <p15:clr>
            <a:srgbClr val="F26B43"/>
          </p15:clr>
        </p15:guide>
        <p15:guide id="9" orient="horz" pos="32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A4D06B9-27EE-A04B-88AA-27BE8120F4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2806" y="0"/>
            <a:ext cx="9152449" cy="6857998"/>
          </a:xfrm>
          <a:prstGeom prst="rect">
            <a:avLst/>
          </a:prstGeom>
          <a:gradFill>
            <a:gsLst>
              <a:gs pos="0">
                <a:srgbClr val="0093D0"/>
              </a:gs>
              <a:gs pos="22000">
                <a:srgbClr val="0093D0"/>
              </a:gs>
              <a:gs pos="68000">
                <a:srgbClr val="0093D0"/>
              </a:gs>
              <a:gs pos="98000">
                <a:srgbClr val="0093D0"/>
              </a:gs>
            </a:gsLst>
            <a:lin ang="16200000" scaled="0"/>
          </a:gradFill>
          <a:ln>
            <a:noFill/>
          </a:ln>
          <a:effectLst>
            <a:reflection endPos="0" dir="5400000" sy="-100000" algn="bl" rotWithShape="0"/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E4937AC-CCB7-1E45-BE37-1F20ADBBC9CE}"/>
              </a:ext>
            </a:extLst>
          </p:cNvPr>
          <p:cNvSpPr/>
          <p:nvPr userDrawn="1"/>
        </p:nvSpPr>
        <p:spPr>
          <a:xfrm>
            <a:off x="-2806" y="2511707"/>
            <a:ext cx="9146806" cy="4346294"/>
          </a:xfrm>
          <a:prstGeom prst="rect">
            <a:avLst/>
          </a:prstGeom>
          <a:gradFill>
            <a:gsLst>
              <a:gs pos="0">
                <a:srgbClr val="0093D0"/>
              </a:gs>
              <a:gs pos="34000">
                <a:srgbClr val="0093D0">
                  <a:alpha val="86000"/>
                </a:srgbClr>
              </a:gs>
              <a:gs pos="71000">
                <a:srgbClr val="0093D0">
                  <a:alpha val="64000"/>
                </a:srgbClr>
              </a:gs>
              <a:gs pos="100000">
                <a:srgbClr val="0093D0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149D486-CA41-B843-B391-CECB7F3EB75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69157"/>
            <a:ext cx="82804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C7527AB-710B-8341-BD8A-891D20BA7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187" y="510164"/>
            <a:ext cx="6522156" cy="9448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0EFE1EA-4690-8940-A0C2-8B22F3DBE3F3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07B1DF1-794A-664A-BA1D-8703F7797C96}"/>
              </a:ext>
            </a:extLst>
          </p:cNvPr>
          <p:cNvSpPr txBox="1"/>
          <p:nvPr userDrawn="1"/>
        </p:nvSpPr>
        <p:spPr>
          <a:xfrm>
            <a:off x="434578" y="6253767"/>
            <a:ext cx="7622381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50" b="0" i="0" u="none" strike="noStrike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Cambridge University Press 2021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  <p:pic>
        <p:nvPicPr>
          <p:cNvPr id="14" name="Picture 15">
            <a:extLst>
              <a:ext uri="{FF2B5EF4-FFF2-40B4-BE49-F238E27FC236}">
                <a16:creationId xmlns:a16="http://schemas.microsoft.com/office/drawing/2014/main" id="{735EF97F-C9BC-8940-97A9-0E7A3911A72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4840" y="539351"/>
            <a:ext cx="241529" cy="44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576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bg1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453" userDrawn="1">
          <p15:clr>
            <a:srgbClr val="F26B43"/>
          </p15:clr>
        </p15:guide>
        <p15:guide id="6" orient="horz" pos="3997">
          <p15:clr>
            <a:srgbClr val="F26B43"/>
          </p15:clr>
        </p15:guide>
        <p15:guide id="7" orient="horz" pos="3680">
          <p15:clr>
            <a:srgbClr val="F26B43"/>
          </p15:clr>
        </p15:guide>
        <p15:guide id="8" pos="2980">
          <p15:clr>
            <a:srgbClr val="F26B43"/>
          </p15:clr>
        </p15:guide>
        <p15:guide id="9" orient="horz" pos="323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369917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497255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1AA231-6B8A-EB53-1E54-42001DBD8572}"/>
              </a:ext>
            </a:extLst>
          </p:cNvPr>
          <p:cNvSpPr txBox="1"/>
          <p:nvPr/>
        </p:nvSpPr>
        <p:spPr>
          <a:xfrm>
            <a:off x="322034" y="2252017"/>
            <a:ext cx="3105150" cy="646331"/>
          </a:xfrm>
          <a:prstGeom prst="rect">
            <a:avLst/>
          </a:prstGeom>
          <a:solidFill>
            <a:srgbClr val="118991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Chemistry</a:t>
            </a:r>
            <a:endParaRPr lang="en-IN" sz="36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1C8BA9-C191-6A5F-6CE3-EA5DD8F5261E}"/>
              </a:ext>
            </a:extLst>
          </p:cNvPr>
          <p:cNvSpPr txBox="1"/>
          <p:nvPr/>
        </p:nvSpPr>
        <p:spPr>
          <a:xfrm>
            <a:off x="326202" y="3098403"/>
            <a:ext cx="3105150" cy="400110"/>
          </a:xfrm>
          <a:prstGeom prst="rect">
            <a:avLst/>
          </a:prstGeom>
          <a:solidFill>
            <a:srgbClr val="118991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For the IB Diploma</a:t>
            </a:r>
            <a:endParaRPr lang="en-IN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97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60B9B-DE70-46FF-9F74-ABA1777D5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002" y="420295"/>
            <a:ext cx="6535380" cy="942245"/>
          </a:xfrm>
        </p:spPr>
        <p:txBody>
          <a:bodyPr>
            <a:normAutofit/>
          </a:bodyPr>
          <a:lstStyle/>
          <a:p>
            <a:r>
              <a:rPr lang="en-GB" sz="4800" dirty="0"/>
              <a:t>Chapter 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4CFF8A-C372-416E-BC7E-DA99C77AE1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2" y="1253233"/>
            <a:ext cx="7954198" cy="606389"/>
          </a:xfrm>
        </p:spPr>
        <p:txBody>
          <a:bodyPr/>
          <a:lstStyle/>
          <a:p>
            <a:r>
              <a:rPr lang="en-US" sz="2800" dirty="0">
                <a:solidFill>
                  <a:srgbClr val="00929F"/>
                </a:solidFill>
              </a:rPr>
              <a:t>The nuclear atom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21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4633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The nucleus of an atom is extremely small</a:t>
            </a:r>
            <a:endParaRPr lang="en-GB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46C4F8C-62FE-4421-9B6A-4FA1978DA461}"/>
              </a:ext>
            </a:extLst>
          </p:cNvPr>
          <p:cNvSpPr txBox="1">
            <a:spLocks/>
          </p:cNvSpPr>
          <p:nvPr/>
        </p:nvSpPr>
        <p:spPr>
          <a:xfrm>
            <a:off x="1757970" y="5808888"/>
            <a:ext cx="555315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Figure 2.2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A simple representation of a lithium atom (not to scale).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00A55DF2-89DA-9AAC-BFAA-BBD8CC248830}"/>
              </a:ext>
            </a:extLst>
          </p:cNvPr>
          <p:cNvSpPr txBox="1">
            <a:spLocks/>
          </p:cNvSpPr>
          <p:nvPr/>
        </p:nvSpPr>
        <p:spPr>
          <a:xfrm>
            <a:off x="2220305" y="3190531"/>
            <a:ext cx="449426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Figure 2.1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If the atom is the size of a football stadium, </a:t>
            </a:r>
            <a:b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the nucleus is about the size of a pea.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8BC11B3-B7CF-775A-A4A1-0936A45E68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6758" y="3984188"/>
            <a:ext cx="2204286" cy="172276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64C7B5D-199F-2341-B2C4-6C521F57F54A}"/>
              </a:ext>
            </a:extLst>
          </p:cNvPr>
          <p:cNvPicPr preferRelativeResize="0">
            <a:picLocks/>
          </p:cNvPicPr>
          <p:nvPr/>
        </p:nvPicPr>
        <p:blipFill>
          <a:blip r:embed="rId4"/>
          <a:srcRect t="10102" b="10102"/>
          <a:stretch/>
        </p:blipFill>
        <p:spPr>
          <a:xfrm>
            <a:off x="4119515" y="1276397"/>
            <a:ext cx="3209544" cy="18098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082CB03-B5B5-D77A-C595-815D47ECB33D}"/>
              </a:ext>
            </a:extLst>
          </p:cNvPr>
          <p:cNvPicPr preferRelativeResize="0">
            <a:picLocks/>
          </p:cNvPicPr>
          <p:nvPr/>
        </p:nvPicPr>
        <p:blipFill>
          <a:blip r:embed="rId5"/>
          <a:srcRect/>
          <a:stretch/>
        </p:blipFill>
        <p:spPr>
          <a:xfrm>
            <a:off x="790574" y="1276857"/>
            <a:ext cx="3206391" cy="180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847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The symbol of an atom</a:t>
            </a:r>
            <a:endParaRPr lang="en-GB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B10F755-8948-98B9-3EA2-F687990F6A97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715515" y="4519460"/>
            <a:ext cx="378028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Figure 2.3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The nuclear symbol for an atom.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218C92-FA64-E1D0-A8D4-23CFCEAB7B04}"/>
              </a:ext>
            </a:extLst>
          </p:cNvPr>
          <p:cNvSpPr txBox="1"/>
          <p:nvPr/>
        </p:nvSpPr>
        <p:spPr>
          <a:xfrm>
            <a:off x="670707" y="1158775"/>
            <a:ext cx="780258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Mass number (</a:t>
            </a:r>
            <a:r>
              <a:rPr lang="en-US" sz="2000" b="1" i="1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20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en-US" sz="20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is the total number of protons plus neutrons in the nucleus of an atom.</a:t>
            </a:r>
            <a:endParaRPr lang="en-I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9">
            <a:extLst>
              <a:ext uri="{FF2B5EF4-FFF2-40B4-BE49-F238E27FC236}">
                <a16:creationId xmlns:a16="http://schemas.microsoft.com/office/drawing/2014/main" id="{03280955-D7D2-F5AC-ED80-2012182B05F8}"/>
              </a:ext>
            </a:extLst>
          </p:cNvPr>
          <p:cNvSpPr txBox="1"/>
          <p:nvPr/>
        </p:nvSpPr>
        <p:spPr>
          <a:xfrm>
            <a:off x="4385541" y="1797235"/>
            <a:ext cx="4314986" cy="538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750" spc="5" dirty="0">
                <a:solidFill>
                  <a:srgbClr val="00919E"/>
                </a:solidFill>
                <a:latin typeface="Calibri"/>
                <a:cs typeface="Calibri"/>
              </a:rPr>
              <a:t>T</a:t>
            </a:r>
            <a:r>
              <a:rPr sz="1750" spc="-10" dirty="0">
                <a:solidFill>
                  <a:srgbClr val="00919E"/>
                </a:solidFill>
                <a:latin typeface="Calibri"/>
                <a:cs typeface="Calibri"/>
              </a:rPr>
              <a:t>he</a:t>
            </a:r>
            <a:r>
              <a:rPr sz="1750" spc="10" dirty="0">
                <a:solidFill>
                  <a:srgbClr val="00919E"/>
                </a:solidFill>
                <a:latin typeface="Calibri"/>
                <a:cs typeface="Calibri"/>
              </a:rPr>
              <a:t> </a:t>
            </a:r>
            <a:r>
              <a:rPr sz="1750" spc="-25" dirty="0">
                <a:solidFill>
                  <a:srgbClr val="00919E"/>
                </a:solidFill>
                <a:latin typeface="Calibri"/>
                <a:cs typeface="Calibri"/>
              </a:rPr>
              <a:t>r</a:t>
            </a:r>
            <a:r>
              <a:rPr sz="1750" spc="-5" dirty="0">
                <a:solidFill>
                  <a:srgbClr val="00919E"/>
                </a:solidFill>
                <a:latin typeface="Calibri"/>
                <a:cs typeface="Calibri"/>
              </a:rPr>
              <a:t>e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l</a:t>
            </a:r>
            <a:r>
              <a:rPr sz="1750" spc="-20" dirty="0">
                <a:solidFill>
                  <a:srgbClr val="00919E"/>
                </a:solidFill>
                <a:latin typeface="Calibri"/>
                <a:cs typeface="Calibri"/>
              </a:rPr>
              <a:t>a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ti</a:t>
            </a:r>
            <a:r>
              <a:rPr sz="1750" spc="-30" dirty="0">
                <a:solidFill>
                  <a:srgbClr val="00919E"/>
                </a:solidFill>
                <a:latin typeface="Calibri"/>
                <a:cs typeface="Calibri"/>
              </a:rPr>
              <a:t>v</a:t>
            </a:r>
            <a:r>
              <a:rPr sz="1750" spc="-10" dirty="0">
                <a:solidFill>
                  <a:srgbClr val="00919E"/>
                </a:solidFill>
                <a:latin typeface="Calibri"/>
                <a:cs typeface="Calibri"/>
              </a:rPr>
              <a:t>e</a:t>
            </a:r>
            <a:r>
              <a:rPr sz="1750" spc="-5" dirty="0">
                <a:solidFill>
                  <a:srgbClr val="00919E"/>
                </a:solidFill>
                <a:latin typeface="Calibri"/>
                <a:cs typeface="Calibri"/>
              </a:rPr>
              <a:t> </a:t>
            </a:r>
            <a:r>
              <a:rPr sz="1750" spc="-15" dirty="0">
                <a:solidFill>
                  <a:srgbClr val="00919E"/>
                </a:solidFill>
                <a:latin typeface="Calibri"/>
                <a:cs typeface="Calibri"/>
              </a:rPr>
              <a:t>m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a</a:t>
            </a:r>
            <a:r>
              <a:rPr sz="1750" spc="15" dirty="0">
                <a:solidFill>
                  <a:srgbClr val="00919E"/>
                </a:solidFill>
                <a:latin typeface="Calibri"/>
                <a:cs typeface="Calibri"/>
              </a:rPr>
              <a:t>s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s</a:t>
            </a:r>
            <a:r>
              <a:rPr sz="1750" spc="5" dirty="0">
                <a:solidFill>
                  <a:srgbClr val="00919E"/>
                </a:solidFill>
                <a:latin typeface="Calibri"/>
                <a:cs typeface="Calibri"/>
              </a:rPr>
              <a:t> 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a</a:t>
            </a:r>
            <a:r>
              <a:rPr sz="1750" spc="-10" dirty="0">
                <a:solidFill>
                  <a:srgbClr val="00919E"/>
                </a:solidFill>
                <a:latin typeface="Calibri"/>
                <a:cs typeface="Calibri"/>
              </a:rPr>
              <a:t>n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d</a:t>
            </a:r>
            <a:r>
              <a:rPr sz="1750" spc="15" dirty="0">
                <a:solidFill>
                  <a:srgbClr val="00919E"/>
                </a:solidFill>
                <a:latin typeface="Calibri"/>
                <a:cs typeface="Calibri"/>
              </a:rPr>
              <a:t> </a:t>
            </a:r>
            <a:r>
              <a:rPr sz="1750" spc="-15" dirty="0">
                <a:solidFill>
                  <a:srgbClr val="00919E"/>
                </a:solidFill>
                <a:latin typeface="Calibri"/>
                <a:cs typeface="Calibri"/>
              </a:rPr>
              <a:t>c</a:t>
            </a:r>
            <a:r>
              <a:rPr sz="1750" spc="5" dirty="0">
                <a:solidFill>
                  <a:srgbClr val="00919E"/>
                </a:solidFill>
                <a:latin typeface="Calibri"/>
                <a:cs typeface="Calibri"/>
              </a:rPr>
              <a:t>h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a</a:t>
            </a:r>
            <a:r>
              <a:rPr sz="1750" spc="-25" dirty="0">
                <a:solidFill>
                  <a:srgbClr val="00919E"/>
                </a:solidFill>
                <a:latin typeface="Calibri"/>
                <a:cs typeface="Calibri"/>
              </a:rPr>
              <a:t>r</a:t>
            </a:r>
            <a:r>
              <a:rPr sz="1750" spc="-30" dirty="0">
                <a:solidFill>
                  <a:srgbClr val="00919E"/>
                </a:solidFill>
                <a:latin typeface="Calibri"/>
                <a:cs typeface="Calibri"/>
              </a:rPr>
              <a:t>g</a:t>
            </a:r>
            <a:r>
              <a:rPr sz="1750" spc="-10" dirty="0">
                <a:solidFill>
                  <a:srgbClr val="00919E"/>
                </a:solidFill>
                <a:latin typeface="Calibri"/>
                <a:cs typeface="Calibri"/>
              </a:rPr>
              <a:t>e</a:t>
            </a:r>
            <a:r>
              <a:rPr sz="1750" spc="-5" dirty="0">
                <a:solidFill>
                  <a:srgbClr val="00919E"/>
                </a:solidFill>
                <a:latin typeface="Calibri"/>
                <a:cs typeface="Calibri"/>
              </a:rPr>
              <a:t> </a:t>
            </a:r>
            <a:r>
              <a:rPr sz="1750" spc="5" dirty="0">
                <a:solidFill>
                  <a:srgbClr val="00919E"/>
                </a:solidFill>
                <a:latin typeface="Calibri"/>
                <a:cs typeface="Calibri"/>
              </a:rPr>
              <a:t>o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f </a:t>
            </a:r>
            <a:br>
              <a:rPr lang="en-IN" sz="1750" dirty="0">
                <a:solidFill>
                  <a:srgbClr val="00919E"/>
                </a:solidFill>
                <a:latin typeface="Calibri"/>
                <a:cs typeface="Calibri"/>
              </a:rPr>
            </a:br>
            <a:r>
              <a:rPr sz="1750" spc="-5" dirty="0">
                <a:solidFill>
                  <a:srgbClr val="00919E"/>
                </a:solidFill>
                <a:latin typeface="Calibri"/>
                <a:cs typeface="Calibri"/>
              </a:rPr>
              <a:t>s</a:t>
            </a:r>
            <a:r>
              <a:rPr sz="1750" spc="5" dirty="0">
                <a:solidFill>
                  <a:srgbClr val="00919E"/>
                </a:solidFill>
                <a:latin typeface="Calibri"/>
                <a:cs typeface="Calibri"/>
              </a:rPr>
              <a:t>ub</a:t>
            </a:r>
            <a:r>
              <a:rPr sz="1750" spc="-20" dirty="0">
                <a:solidFill>
                  <a:srgbClr val="00919E"/>
                </a:solidFill>
                <a:latin typeface="Calibri"/>
                <a:cs typeface="Calibri"/>
              </a:rPr>
              <a:t>at</a:t>
            </a:r>
            <a:r>
              <a:rPr sz="1750" spc="-15" dirty="0">
                <a:solidFill>
                  <a:srgbClr val="00919E"/>
                </a:solidFill>
                <a:latin typeface="Calibri"/>
                <a:cs typeface="Calibri"/>
              </a:rPr>
              <a:t>o</a:t>
            </a:r>
            <a:r>
              <a:rPr sz="1750" spc="0" dirty="0">
                <a:solidFill>
                  <a:srgbClr val="00919E"/>
                </a:solidFill>
                <a:latin typeface="Calibri"/>
                <a:cs typeface="Calibri"/>
              </a:rPr>
              <a:t>m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i</a:t>
            </a:r>
            <a:r>
              <a:rPr sz="1750" spc="-10" dirty="0">
                <a:solidFill>
                  <a:srgbClr val="00919E"/>
                </a:solidFill>
                <a:latin typeface="Calibri"/>
                <a:cs typeface="Calibri"/>
              </a:rPr>
              <a:t>c</a:t>
            </a:r>
            <a:r>
              <a:rPr sz="1750" spc="-15" dirty="0">
                <a:solidFill>
                  <a:srgbClr val="00919E"/>
                </a:solidFill>
                <a:latin typeface="Calibri"/>
                <a:cs typeface="Calibri"/>
              </a:rPr>
              <a:t> </a:t>
            </a:r>
            <a:r>
              <a:rPr sz="1750" spc="5" dirty="0">
                <a:solidFill>
                  <a:srgbClr val="00919E"/>
                </a:solidFill>
                <a:latin typeface="Calibri"/>
                <a:cs typeface="Calibri"/>
              </a:rPr>
              <a:t>p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a</a:t>
            </a:r>
            <a:r>
              <a:rPr sz="1750" spc="-10" dirty="0">
                <a:solidFill>
                  <a:srgbClr val="00919E"/>
                </a:solidFill>
                <a:latin typeface="Calibri"/>
                <a:cs typeface="Calibri"/>
              </a:rPr>
              <a:t>r</a:t>
            </a:r>
            <a:r>
              <a:rPr sz="1750" spc="-20" dirty="0">
                <a:solidFill>
                  <a:srgbClr val="00919E"/>
                </a:solidFill>
                <a:latin typeface="Calibri"/>
                <a:cs typeface="Calibri"/>
              </a:rPr>
              <a:t>t</a:t>
            </a:r>
            <a:r>
              <a:rPr sz="1750" spc="15" dirty="0">
                <a:solidFill>
                  <a:srgbClr val="00919E"/>
                </a:solidFill>
                <a:latin typeface="Calibri"/>
                <a:cs typeface="Calibri"/>
              </a:rPr>
              <a:t>i</a:t>
            </a:r>
            <a:r>
              <a:rPr sz="1750" spc="-15" dirty="0">
                <a:solidFill>
                  <a:srgbClr val="00919E"/>
                </a:solidFill>
                <a:latin typeface="Calibri"/>
                <a:cs typeface="Calibri"/>
              </a:rPr>
              <a:t>c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l</a:t>
            </a:r>
            <a:r>
              <a:rPr sz="1750" spc="-5" dirty="0">
                <a:solidFill>
                  <a:srgbClr val="00919E"/>
                </a:solidFill>
                <a:latin typeface="Calibri"/>
                <a:cs typeface="Calibri"/>
              </a:rPr>
              <a:t>e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s</a:t>
            </a:r>
            <a:endParaRPr sz="1750" dirty="0">
              <a:latin typeface="Calibri"/>
              <a:cs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78681B-1EFF-3B6C-3519-37AAB7C1838E}"/>
              </a:ext>
            </a:extLst>
          </p:cNvPr>
          <p:cNvSpPr txBox="1"/>
          <p:nvPr/>
        </p:nvSpPr>
        <p:spPr>
          <a:xfrm>
            <a:off x="670707" y="498274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Atomic number (</a:t>
            </a:r>
            <a:r>
              <a:rPr lang="en-US" sz="1800" b="1" i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</a:t>
            </a:r>
            <a:r>
              <a:rPr lang="en-US" sz="1800" b="1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en-US" sz="1800" b="0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is the number </a:t>
            </a:r>
            <a:br>
              <a:rPr lang="en-US" sz="1800" b="0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b="0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 protons in the nucleus of an atom.</a:t>
            </a:r>
            <a:endParaRPr lang="en-I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0" name="object 10">
            <a:extLst>
              <a:ext uri="{FF2B5EF4-FFF2-40B4-BE49-F238E27FC236}">
                <a16:creationId xmlns:a16="http://schemas.microsoft.com/office/drawing/2014/main" id="{E6B78488-C4AE-388A-B4DE-67D1AAC0B8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448121"/>
              </p:ext>
            </p:extLst>
          </p:nvPr>
        </p:nvGraphicFramePr>
        <p:xfrm>
          <a:off x="4385540" y="2425204"/>
          <a:ext cx="4314987" cy="15544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5421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63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63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9103"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200" b="1" spc="-30" dirty="0"/>
                        <a:t>P</a:t>
                      </a:r>
                      <a:r>
                        <a:rPr sz="1200" b="1" spc="-5" dirty="0"/>
                        <a:t>a</a:t>
                      </a:r>
                      <a:r>
                        <a:rPr sz="1200" b="1" spc="-10" dirty="0"/>
                        <a:t>r</a:t>
                      </a:r>
                      <a:r>
                        <a:rPr sz="1200" b="1" dirty="0"/>
                        <a:t>t</a:t>
                      </a:r>
                      <a:r>
                        <a:rPr sz="1200" b="1" spc="-10" dirty="0"/>
                        <a:t>i</a:t>
                      </a:r>
                      <a:r>
                        <a:rPr sz="1200" b="1" dirty="0"/>
                        <a:t>c</a:t>
                      </a:r>
                      <a:r>
                        <a:rPr sz="1200" b="1" spc="5" dirty="0"/>
                        <a:t>l</a:t>
                      </a:r>
                      <a:r>
                        <a:rPr sz="1200" b="1" dirty="0"/>
                        <a:t>e</a:t>
                      </a:r>
                      <a:endParaRPr sz="1200" b="1" dirty="0">
                        <a:latin typeface="+mn-lt"/>
                        <a:cs typeface="Times New Roman"/>
                      </a:endParaRPr>
                    </a:p>
                  </a:txBody>
                  <a:tcPr marL="0" marR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EC7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198755" indent="0" algn="l">
                        <a:lnSpc>
                          <a:spcPct val="101699"/>
                        </a:lnSpc>
                        <a:spcBef>
                          <a:spcPts val="100"/>
                        </a:spcBef>
                      </a:pPr>
                      <a:r>
                        <a:rPr sz="1200" b="1" spc="-15" dirty="0"/>
                        <a:t>R</a:t>
                      </a:r>
                      <a:r>
                        <a:rPr sz="1200" b="1" spc="-5" dirty="0"/>
                        <a:t>e</a:t>
                      </a:r>
                      <a:r>
                        <a:rPr sz="1200" b="1" spc="-10" dirty="0"/>
                        <a:t>l</a:t>
                      </a:r>
                      <a:r>
                        <a:rPr sz="1200" b="1" spc="-20" dirty="0"/>
                        <a:t>a</a:t>
                      </a:r>
                      <a:r>
                        <a:rPr sz="1200" b="1" dirty="0"/>
                        <a:t>t</a:t>
                      </a:r>
                      <a:r>
                        <a:rPr sz="1200" b="1" spc="-10" dirty="0"/>
                        <a:t>i</a:t>
                      </a:r>
                      <a:r>
                        <a:rPr sz="1200" b="1" spc="-20" dirty="0"/>
                        <a:t>v</a:t>
                      </a:r>
                      <a:r>
                        <a:rPr sz="1200" b="1" dirty="0"/>
                        <a:t>e</a:t>
                      </a:r>
                      <a:r>
                        <a:rPr lang="en-IN" sz="1200" b="1" dirty="0"/>
                        <a:t> </a:t>
                      </a:r>
                      <a:br>
                        <a:rPr lang="en-IN" sz="1200" b="1" dirty="0"/>
                      </a:br>
                      <a:r>
                        <a:rPr lang="en-IN" sz="1200" b="1" spc="-5" dirty="0"/>
                        <a:t>m</a:t>
                      </a:r>
                      <a:r>
                        <a:rPr sz="1200" b="1" spc="-5" dirty="0"/>
                        <a:t>a</a:t>
                      </a:r>
                      <a:r>
                        <a:rPr sz="1200" b="1" spc="10" dirty="0"/>
                        <a:t>s</a:t>
                      </a:r>
                      <a:r>
                        <a:rPr sz="1200" b="1" dirty="0"/>
                        <a:t>s</a:t>
                      </a:r>
                      <a:endParaRPr sz="1200" b="1" dirty="0">
                        <a:latin typeface="+mn-lt"/>
                        <a:cs typeface="Times New Roman"/>
                      </a:endParaRPr>
                    </a:p>
                  </a:txBody>
                  <a:tcPr marL="0" marR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EC7"/>
                    </a:solidFill>
                  </a:tcPr>
                </a:tc>
                <a:tc>
                  <a:txBody>
                    <a:bodyPr/>
                    <a:lstStyle/>
                    <a:p>
                      <a:pPr marL="73660" marR="320040">
                        <a:lnSpc>
                          <a:spcPct val="101699"/>
                        </a:lnSpc>
                        <a:spcBef>
                          <a:spcPts val="100"/>
                        </a:spcBef>
                      </a:pPr>
                      <a:r>
                        <a:rPr sz="1200" b="1" spc="-15" dirty="0"/>
                        <a:t>R</a:t>
                      </a:r>
                      <a:r>
                        <a:rPr sz="1200" b="1" spc="-5" dirty="0"/>
                        <a:t>e</a:t>
                      </a:r>
                      <a:r>
                        <a:rPr sz="1200" b="1" spc="-10" dirty="0"/>
                        <a:t>l</a:t>
                      </a:r>
                      <a:r>
                        <a:rPr sz="1200" b="1" spc="-20" dirty="0"/>
                        <a:t>a</a:t>
                      </a:r>
                      <a:r>
                        <a:rPr sz="1200" b="1" dirty="0"/>
                        <a:t>t</a:t>
                      </a:r>
                      <a:r>
                        <a:rPr sz="1200" b="1" spc="-10" dirty="0"/>
                        <a:t>i</a:t>
                      </a:r>
                      <a:r>
                        <a:rPr sz="1200" b="1" spc="-20" dirty="0"/>
                        <a:t>v</a:t>
                      </a:r>
                      <a:r>
                        <a:rPr sz="1200" b="1" dirty="0"/>
                        <a:t>e </a:t>
                      </a:r>
                      <a:r>
                        <a:rPr lang="en-IN" sz="1200" b="1" dirty="0"/>
                        <a:t>c</a:t>
                      </a:r>
                      <a:r>
                        <a:rPr sz="1200" b="1" dirty="0" err="1"/>
                        <a:t>h</a:t>
                      </a:r>
                      <a:r>
                        <a:rPr sz="1200" b="1" spc="-5" dirty="0" err="1"/>
                        <a:t>a</a:t>
                      </a:r>
                      <a:r>
                        <a:rPr sz="1200" b="1" spc="-20" dirty="0" err="1"/>
                        <a:t>rg</a:t>
                      </a:r>
                      <a:r>
                        <a:rPr sz="1200" b="1" dirty="0" err="1"/>
                        <a:t>e</a:t>
                      </a:r>
                      <a:endParaRPr sz="1200" b="1" dirty="0">
                        <a:latin typeface="+mn-lt"/>
                        <a:cs typeface="Times New Roman"/>
                      </a:endParaRPr>
                    </a:p>
                  </a:txBody>
                  <a:tcPr marL="0" marR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E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</a:pPr>
                      <a:r>
                        <a:rPr lang="en-IN" sz="1200" b="1" kern="1200" dirty="0">
                          <a:solidFill>
                            <a:schemeClr val="tx1"/>
                          </a:solidFill>
                        </a:rPr>
                        <a:t>Proton</a:t>
                      </a:r>
                      <a:endParaRPr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995">
                        <a:alpha val="90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0" dirty="0"/>
                        <a:t>1</a:t>
                      </a:r>
                      <a:endParaRPr sz="1200" dirty="0">
                        <a:latin typeface="+mn-lt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995">
                        <a:alpha val="90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200" b="0" dirty="0"/>
                        <a:t>1+</a:t>
                      </a:r>
                      <a:endParaRPr sz="1200" dirty="0">
                        <a:latin typeface="+mn-lt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995">
                        <a:alpha val="902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126"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</a:pPr>
                      <a:r>
                        <a:rPr lang="en-IN" sz="1200" b="1" dirty="0"/>
                        <a:t>Ne</a:t>
                      </a:r>
                      <a:r>
                        <a:rPr lang="en-IN" sz="1200" b="1" spc="-10" dirty="0"/>
                        <a:t>u</a:t>
                      </a:r>
                      <a:r>
                        <a:rPr lang="en-IN" sz="1200" b="1" spc="5" dirty="0"/>
                        <a:t>t</a:t>
                      </a:r>
                      <a:r>
                        <a:rPr lang="en-IN" sz="1200" b="1" spc="-40" dirty="0"/>
                        <a:t>r</a:t>
                      </a:r>
                      <a:r>
                        <a:rPr lang="en-IN" sz="1200" b="1" spc="-5" dirty="0"/>
                        <a:t>o</a:t>
                      </a:r>
                      <a:r>
                        <a:rPr lang="en-IN" sz="1200" b="1" dirty="0"/>
                        <a:t>n</a:t>
                      </a:r>
                      <a:endParaRPr sz="1200" dirty="0">
                        <a:latin typeface="+mn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0" dirty="0"/>
                        <a:t>1</a:t>
                      </a:r>
                      <a:endParaRPr sz="1200" dirty="0">
                        <a:latin typeface="+mn-lt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200" b="0" dirty="0"/>
                        <a:t>0</a:t>
                      </a:r>
                      <a:endParaRPr sz="1200" dirty="0">
                        <a:latin typeface="+mn-lt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126"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</a:pPr>
                      <a:r>
                        <a:rPr lang="en-IN" sz="1200" b="1" dirty="0"/>
                        <a:t>El</a:t>
                      </a:r>
                      <a:r>
                        <a:rPr lang="en-IN" sz="1200" b="1" spc="-10" dirty="0"/>
                        <a:t>e</a:t>
                      </a:r>
                      <a:r>
                        <a:rPr lang="en-IN" sz="1200" b="1" spc="5" dirty="0"/>
                        <a:t>c</a:t>
                      </a:r>
                      <a:r>
                        <a:rPr lang="en-IN" sz="1200" b="1" spc="-20" dirty="0"/>
                        <a:t>t</a:t>
                      </a:r>
                      <a:r>
                        <a:rPr lang="en-IN" sz="1200" b="1" spc="-15" dirty="0"/>
                        <a:t>r</a:t>
                      </a:r>
                      <a:r>
                        <a:rPr lang="en-IN" sz="1200" b="1" spc="-5" dirty="0"/>
                        <a:t>o</a:t>
                      </a:r>
                      <a:r>
                        <a:rPr lang="en-IN" sz="1200" b="1" dirty="0"/>
                        <a:t>n</a:t>
                      </a:r>
                      <a:endParaRPr lang="en-IN" sz="1200" dirty="0">
                        <a:latin typeface="+mn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995">
                        <a:alpha val="90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b="0" dirty="0"/>
                        <a:t>5</a:t>
                      </a:r>
                      <a:r>
                        <a:rPr lang="en-US" sz="1200" b="0" dirty="0"/>
                        <a:t> </a:t>
                      </a:r>
                      <a:r>
                        <a:rPr lang="en-IN" sz="1200" b="0" dirty="0">
                          <a:sym typeface="Symbol" panose="05050102010706020507" pitchFamily="18" charset="2"/>
                        </a:rPr>
                        <a:t></a:t>
                      </a:r>
                      <a:r>
                        <a:rPr sz="1200" b="0" dirty="0"/>
                        <a:t>1</a:t>
                      </a:r>
                      <a:r>
                        <a:rPr sz="1200" b="0" spc="5" dirty="0"/>
                        <a:t>0</a:t>
                      </a:r>
                      <a:r>
                        <a:rPr lang="en-US" sz="1200" b="0" baseline="24305" dirty="0"/>
                        <a:t>–</a:t>
                      </a:r>
                      <a:r>
                        <a:rPr sz="1200" b="0" baseline="24305" dirty="0"/>
                        <a:t>4</a:t>
                      </a:r>
                      <a:endParaRPr sz="1200" baseline="24305" dirty="0">
                        <a:latin typeface="+mn-lt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995">
                        <a:alpha val="90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200" b="0" dirty="0"/>
                        <a:t>1</a:t>
                      </a:r>
                      <a:r>
                        <a:rPr lang="en-US" sz="1200" b="0" dirty="0"/>
                        <a:t>–</a:t>
                      </a:r>
                      <a:endParaRPr sz="1200" dirty="0">
                        <a:latin typeface="+mn-lt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995">
                        <a:alpha val="902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object 12">
            <a:extLst>
              <a:ext uri="{FF2B5EF4-FFF2-40B4-BE49-F238E27FC236}">
                <a16:creationId xmlns:a16="http://schemas.microsoft.com/office/drawing/2014/main" id="{9174A781-3C54-9276-634E-33CA86258B12}"/>
              </a:ext>
            </a:extLst>
          </p:cNvPr>
          <p:cNvSpPr txBox="1"/>
          <p:nvPr/>
        </p:nvSpPr>
        <p:spPr>
          <a:xfrm>
            <a:off x="4351405" y="4063869"/>
            <a:ext cx="4335145" cy="538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750" spc="-10" dirty="0">
                <a:solidFill>
                  <a:srgbClr val="00919E"/>
                </a:solidFill>
                <a:latin typeface="Calibri"/>
                <a:cs typeface="Calibri"/>
              </a:rPr>
              <a:t>C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a</a:t>
            </a:r>
            <a:r>
              <a:rPr sz="1750" spc="15" dirty="0">
                <a:solidFill>
                  <a:srgbClr val="00919E"/>
                </a:solidFill>
                <a:latin typeface="Calibri"/>
                <a:cs typeface="Calibri"/>
              </a:rPr>
              <a:t>l</a:t>
            </a:r>
            <a:r>
              <a:rPr sz="1750" spc="-15" dirty="0">
                <a:solidFill>
                  <a:srgbClr val="00919E"/>
                </a:solidFill>
                <a:latin typeface="Calibri"/>
                <a:cs typeface="Calibri"/>
              </a:rPr>
              <a:t>c</a:t>
            </a:r>
            <a:r>
              <a:rPr sz="1750" spc="5" dirty="0">
                <a:solidFill>
                  <a:srgbClr val="00919E"/>
                </a:solidFill>
                <a:latin typeface="Calibri"/>
                <a:cs typeface="Calibri"/>
              </a:rPr>
              <a:t>u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l</a:t>
            </a:r>
            <a:r>
              <a:rPr sz="1750" spc="-20" dirty="0">
                <a:solidFill>
                  <a:srgbClr val="00919E"/>
                </a:solidFill>
                <a:latin typeface="Calibri"/>
                <a:cs typeface="Calibri"/>
              </a:rPr>
              <a:t>at</a:t>
            </a:r>
            <a:r>
              <a:rPr sz="1750" spc="-10" dirty="0">
                <a:solidFill>
                  <a:srgbClr val="00919E"/>
                </a:solidFill>
                <a:latin typeface="Calibri"/>
                <a:cs typeface="Calibri"/>
              </a:rPr>
              <a:t>e</a:t>
            </a:r>
            <a:r>
              <a:rPr sz="1750" spc="-5" dirty="0">
                <a:solidFill>
                  <a:srgbClr val="00919E"/>
                </a:solidFill>
                <a:latin typeface="Calibri"/>
                <a:cs typeface="Calibri"/>
              </a:rPr>
              <a:t> 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t</a:t>
            </a:r>
            <a:r>
              <a:rPr sz="1750" spc="-10" dirty="0">
                <a:solidFill>
                  <a:srgbClr val="00919E"/>
                </a:solidFill>
                <a:latin typeface="Calibri"/>
                <a:cs typeface="Calibri"/>
              </a:rPr>
              <a:t>he</a:t>
            </a:r>
            <a:r>
              <a:rPr sz="1750" spc="10" dirty="0">
                <a:solidFill>
                  <a:srgbClr val="00919E"/>
                </a:solidFill>
                <a:latin typeface="Calibri"/>
                <a:cs typeface="Calibri"/>
              </a:rPr>
              <a:t> </a:t>
            </a:r>
            <a:r>
              <a:rPr sz="1750" spc="5" dirty="0">
                <a:solidFill>
                  <a:srgbClr val="00919E"/>
                </a:solidFill>
                <a:latin typeface="Calibri"/>
                <a:cs typeface="Calibri"/>
              </a:rPr>
              <a:t>nu</a:t>
            </a:r>
            <a:r>
              <a:rPr sz="1750" spc="-15" dirty="0">
                <a:solidFill>
                  <a:srgbClr val="00919E"/>
                </a:solidFill>
                <a:latin typeface="Calibri"/>
                <a:cs typeface="Calibri"/>
              </a:rPr>
              <a:t>m</a:t>
            </a:r>
            <a:r>
              <a:rPr sz="1750" spc="-10" dirty="0">
                <a:solidFill>
                  <a:srgbClr val="00919E"/>
                </a:solidFill>
                <a:latin typeface="Calibri"/>
                <a:cs typeface="Calibri"/>
              </a:rPr>
              <a:t>b</a:t>
            </a:r>
            <a:r>
              <a:rPr sz="1750" spc="-5" dirty="0">
                <a:solidFill>
                  <a:srgbClr val="00919E"/>
                </a:solidFill>
                <a:latin typeface="Calibri"/>
                <a:cs typeface="Calibri"/>
              </a:rPr>
              <a:t>e</a:t>
            </a:r>
            <a:r>
              <a:rPr sz="1750" spc="-10" dirty="0">
                <a:solidFill>
                  <a:srgbClr val="00919E"/>
                </a:solidFill>
                <a:latin typeface="Calibri"/>
                <a:cs typeface="Calibri"/>
              </a:rPr>
              <a:t>r </a:t>
            </a:r>
            <a:r>
              <a:rPr sz="1750" spc="5" dirty="0">
                <a:solidFill>
                  <a:srgbClr val="00919E"/>
                </a:solidFill>
                <a:latin typeface="Calibri"/>
                <a:cs typeface="Calibri"/>
              </a:rPr>
              <a:t>o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f</a:t>
            </a:r>
            <a:r>
              <a:rPr sz="1750" spc="-5" dirty="0">
                <a:solidFill>
                  <a:srgbClr val="00919E"/>
                </a:solidFill>
                <a:latin typeface="Calibri"/>
                <a:cs typeface="Calibri"/>
              </a:rPr>
              <a:t> s</a:t>
            </a:r>
            <a:r>
              <a:rPr sz="1750" spc="5" dirty="0">
                <a:solidFill>
                  <a:srgbClr val="00919E"/>
                </a:solidFill>
                <a:latin typeface="Calibri"/>
                <a:cs typeface="Calibri"/>
              </a:rPr>
              <a:t>u</a:t>
            </a:r>
            <a:r>
              <a:rPr sz="1750" spc="-10" dirty="0">
                <a:solidFill>
                  <a:srgbClr val="00919E"/>
                </a:solidFill>
                <a:latin typeface="Calibri"/>
                <a:cs typeface="Calibri"/>
              </a:rPr>
              <a:t>b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a</a:t>
            </a:r>
            <a:r>
              <a:rPr sz="1750" spc="-35" dirty="0">
                <a:solidFill>
                  <a:srgbClr val="00919E"/>
                </a:solidFill>
                <a:latin typeface="Calibri"/>
                <a:cs typeface="Calibri"/>
              </a:rPr>
              <a:t>t</a:t>
            </a:r>
            <a:r>
              <a:rPr sz="1750" spc="5" dirty="0">
                <a:solidFill>
                  <a:srgbClr val="00919E"/>
                </a:solidFill>
                <a:latin typeface="Calibri"/>
                <a:cs typeface="Calibri"/>
              </a:rPr>
              <a:t>o</a:t>
            </a:r>
            <a:r>
              <a:rPr sz="1750" spc="-15" dirty="0">
                <a:solidFill>
                  <a:srgbClr val="00919E"/>
                </a:solidFill>
                <a:latin typeface="Calibri"/>
                <a:cs typeface="Calibri"/>
              </a:rPr>
              <a:t>m</a:t>
            </a:r>
            <a:r>
              <a:rPr sz="1750" spc="15" dirty="0">
                <a:solidFill>
                  <a:srgbClr val="00919E"/>
                </a:solidFill>
                <a:latin typeface="Calibri"/>
                <a:cs typeface="Calibri"/>
              </a:rPr>
              <a:t>i</a:t>
            </a:r>
            <a:r>
              <a:rPr sz="1750" spc="-10" dirty="0">
                <a:solidFill>
                  <a:srgbClr val="00919E"/>
                </a:solidFill>
                <a:latin typeface="Calibri"/>
                <a:cs typeface="Calibri"/>
              </a:rPr>
              <a:t>c</a:t>
            </a:r>
            <a:r>
              <a:rPr sz="1750" spc="-15" dirty="0">
                <a:solidFill>
                  <a:srgbClr val="00919E"/>
                </a:solidFill>
                <a:latin typeface="Calibri"/>
                <a:cs typeface="Calibri"/>
              </a:rPr>
              <a:t> </a:t>
            </a:r>
            <a:r>
              <a:rPr sz="1750" spc="5" dirty="0">
                <a:solidFill>
                  <a:srgbClr val="00919E"/>
                </a:solidFill>
                <a:latin typeface="Calibri"/>
                <a:cs typeface="Calibri"/>
              </a:rPr>
              <a:t>p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a</a:t>
            </a:r>
            <a:r>
              <a:rPr sz="1750" spc="-10" dirty="0">
                <a:solidFill>
                  <a:srgbClr val="00919E"/>
                </a:solidFill>
                <a:latin typeface="Calibri"/>
                <a:cs typeface="Calibri"/>
              </a:rPr>
              <a:t>r</a:t>
            </a:r>
            <a:r>
              <a:rPr sz="1750" spc="-20" dirty="0">
                <a:solidFill>
                  <a:srgbClr val="00919E"/>
                </a:solidFill>
                <a:latin typeface="Calibri"/>
                <a:cs typeface="Calibri"/>
              </a:rPr>
              <a:t>t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icl</a:t>
            </a:r>
            <a:r>
              <a:rPr sz="1750" spc="-5" dirty="0">
                <a:solidFill>
                  <a:srgbClr val="00919E"/>
                </a:solidFill>
                <a:latin typeface="Calibri"/>
                <a:cs typeface="Calibri"/>
              </a:rPr>
              <a:t>e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s</a:t>
            </a:r>
            <a:r>
              <a:rPr sz="1750" spc="20" dirty="0">
                <a:solidFill>
                  <a:srgbClr val="00919E"/>
                </a:solidFill>
                <a:latin typeface="Calibri"/>
                <a:cs typeface="Calibri"/>
              </a:rPr>
              <a:t> </a:t>
            </a:r>
            <a:br>
              <a:rPr lang="en-US" sz="1750" spc="20" dirty="0">
                <a:solidFill>
                  <a:srgbClr val="00919E"/>
                </a:solidFill>
                <a:latin typeface="Calibri"/>
                <a:cs typeface="Calibri"/>
              </a:rPr>
            </a:br>
            <a:r>
              <a:rPr sz="1750" spc="-45" dirty="0">
                <a:solidFill>
                  <a:srgbClr val="00919E"/>
                </a:solidFill>
                <a:latin typeface="Calibri"/>
                <a:cs typeface="Calibri"/>
              </a:rPr>
              <a:t>f</a:t>
            </a:r>
            <a:r>
              <a:rPr sz="1750" spc="5" dirty="0">
                <a:solidFill>
                  <a:srgbClr val="00919E"/>
                </a:solidFill>
                <a:latin typeface="Calibri"/>
                <a:cs typeface="Calibri"/>
              </a:rPr>
              <a:t>o</a:t>
            </a:r>
            <a:r>
              <a:rPr sz="1750" spc="-10" dirty="0">
                <a:solidFill>
                  <a:srgbClr val="00919E"/>
                </a:solidFill>
                <a:latin typeface="Calibri"/>
                <a:cs typeface="Calibri"/>
              </a:rPr>
              <a:t>r</a:t>
            </a:r>
            <a:r>
              <a:rPr sz="1750" spc="-5" dirty="0">
                <a:solidFill>
                  <a:srgbClr val="00919E"/>
                </a:solidFill>
                <a:latin typeface="Calibri"/>
                <a:cs typeface="Calibri"/>
              </a:rPr>
              <a:t> 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t</a:t>
            </a:r>
            <a:r>
              <a:rPr sz="1750" spc="-10" dirty="0">
                <a:solidFill>
                  <a:srgbClr val="00919E"/>
                </a:solidFill>
                <a:latin typeface="Calibri"/>
                <a:cs typeface="Calibri"/>
              </a:rPr>
              <a:t>he</a:t>
            </a:r>
            <a:r>
              <a:rPr sz="1750" spc="10" dirty="0">
                <a:solidFill>
                  <a:srgbClr val="00919E"/>
                </a:solidFill>
                <a:latin typeface="Calibri"/>
                <a:cs typeface="Calibri"/>
              </a:rPr>
              <a:t> </a:t>
            </a:r>
            <a:r>
              <a:rPr sz="1750" spc="-30" dirty="0">
                <a:solidFill>
                  <a:srgbClr val="00919E"/>
                </a:solidFill>
                <a:latin typeface="Calibri"/>
                <a:cs typeface="Calibri"/>
              </a:rPr>
              <a:t>f</a:t>
            </a:r>
            <a:r>
              <a:rPr sz="1750" spc="-15" dirty="0">
                <a:solidFill>
                  <a:srgbClr val="00919E"/>
                </a:solidFill>
                <a:latin typeface="Calibri"/>
                <a:cs typeface="Calibri"/>
              </a:rPr>
              <a:t>o</a:t>
            </a:r>
            <a:r>
              <a:rPr sz="1750" spc="15" dirty="0">
                <a:solidFill>
                  <a:srgbClr val="00919E"/>
                </a:solidFill>
                <a:latin typeface="Calibri"/>
                <a:cs typeface="Calibri"/>
              </a:rPr>
              <a:t>l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l</a:t>
            </a:r>
            <a:r>
              <a:rPr sz="1750" spc="-15" dirty="0">
                <a:solidFill>
                  <a:srgbClr val="00919E"/>
                </a:solidFill>
                <a:latin typeface="Calibri"/>
                <a:cs typeface="Calibri"/>
              </a:rPr>
              <a:t>o</a:t>
            </a:r>
            <a:r>
              <a:rPr sz="1750" spc="-25" dirty="0">
                <a:solidFill>
                  <a:srgbClr val="00919E"/>
                </a:solidFill>
                <a:latin typeface="Calibri"/>
                <a:cs typeface="Calibri"/>
              </a:rPr>
              <a:t>w</a:t>
            </a:r>
            <a:r>
              <a:rPr sz="1750" spc="15" dirty="0">
                <a:solidFill>
                  <a:srgbClr val="00919E"/>
                </a:solidFill>
                <a:latin typeface="Calibri"/>
                <a:cs typeface="Calibri"/>
              </a:rPr>
              <a:t>i</a:t>
            </a:r>
            <a:r>
              <a:rPr sz="1750" spc="-10" dirty="0">
                <a:solidFill>
                  <a:srgbClr val="00919E"/>
                </a:solidFill>
                <a:latin typeface="Calibri"/>
                <a:cs typeface="Calibri"/>
              </a:rPr>
              <a:t>ng 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i</a:t>
            </a:r>
            <a:r>
              <a:rPr sz="1750" spc="5" dirty="0">
                <a:solidFill>
                  <a:srgbClr val="00919E"/>
                </a:solidFill>
                <a:latin typeface="Calibri"/>
                <a:cs typeface="Calibri"/>
              </a:rPr>
              <a:t>on</a:t>
            </a:r>
            <a:r>
              <a:rPr sz="1750" dirty="0">
                <a:solidFill>
                  <a:srgbClr val="00919E"/>
                </a:solidFill>
                <a:latin typeface="Calibri"/>
                <a:cs typeface="Calibri"/>
              </a:rPr>
              <a:t>s</a:t>
            </a:r>
            <a:endParaRPr sz="1750" dirty="0">
              <a:latin typeface="Calibri"/>
              <a:cs typeface="Calibri"/>
            </a:endParaRPr>
          </a:p>
        </p:txBody>
      </p:sp>
      <p:graphicFrame>
        <p:nvGraphicFramePr>
          <p:cNvPr id="22" name="object 14">
            <a:extLst>
              <a:ext uri="{FF2B5EF4-FFF2-40B4-BE49-F238E27FC236}">
                <a16:creationId xmlns:a16="http://schemas.microsoft.com/office/drawing/2014/main" id="{757A59CA-28E6-7EF3-7294-C6528E45C0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731485"/>
              </p:ext>
            </p:extLst>
          </p:nvPr>
        </p:nvGraphicFramePr>
        <p:xfrm>
          <a:off x="4392891" y="4669501"/>
          <a:ext cx="4307639" cy="153894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73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6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7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7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6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67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7087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en-IN" sz="1200" b="1" spc="-5" dirty="0"/>
                        <a:t>I</a:t>
                      </a:r>
                      <a:r>
                        <a:rPr lang="en-IN" sz="1200" b="1" spc="5" dirty="0"/>
                        <a:t>o</a:t>
                      </a:r>
                      <a:r>
                        <a:rPr lang="en-IN" sz="1200" b="1" dirty="0"/>
                        <a:t>n</a:t>
                      </a:r>
                      <a:endParaRPr lang="en-IN" sz="1200" b="1" dirty="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EC7"/>
                    </a:solidFill>
                  </a:tcPr>
                </a:tc>
                <a:tc>
                  <a:txBody>
                    <a:bodyPr/>
                    <a:lstStyle/>
                    <a:p>
                      <a:pPr marL="90170" marR="86360" indent="34925" algn="ctr">
                        <a:lnSpc>
                          <a:spcPct val="101699"/>
                        </a:lnSpc>
                      </a:pPr>
                      <a:r>
                        <a:rPr lang="en-IN" sz="1200" b="1" spc="-100" dirty="0"/>
                        <a:t>A</a:t>
                      </a:r>
                      <a:r>
                        <a:rPr lang="en-IN" sz="1200" b="1" spc="-35" dirty="0"/>
                        <a:t>t</a:t>
                      </a:r>
                      <a:r>
                        <a:rPr lang="en-IN" sz="1200" b="1" spc="5" dirty="0"/>
                        <a:t>o</a:t>
                      </a:r>
                      <a:r>
                        <a:rPr lang="en-IN" sz="1200" b="1" spc="-5" dirty="0"/>
                        <a:t>m</a:t>
                      </a:r>
                      <a:r>
                        <a:rPr lang="en-IN" sz="1200" b="1" spc="10" dirty="0"/>
                        <a:t>i</a:t>
                      </a:r>
                      <a:r>
                        <a:rPr lang="en-IN" sz="1200" b="1" dirty="0"/>
                        <a:t>c </a:t>
                      </a:r>
                      <a:r>
                        <a:rPr lang="en-IN" sz="1200" b="1" spc="5" dirty="0"/>
                        <a:t>n</a:t>
                      </a:r>
                      <a:r>
                        <a:rPr lang="en-IN" sz="1200" b="1" spc="-15" dirty="0"/>
                        <a:t>u</a:t>
                      </a:r>
                      <a:r>
                        <a:rPr lang="en-IN" sz="1200" b="1" spc="5" dirty="0"/>
                        <a:t>m</a:t>
                      </a:r>
                      <a:r>
                        <a:rPr lang="en-IN" sz="1200" b="1" spc="-5" dirty="0"/>
                        <a:t>b</a:t>
                      </a:r>
                      <a:r>
                        <a:rPr lang="en-IN" sz="1200" b="1" dirty="0"/>
                        <a:t>er</a:t>
                      </a:r>
                      <a:endParaRPr sz="1200" b="1" dirty="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E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635" indent="0" algn="ctr">
                        <a:lnSpc>
                          <a:spcPct val="101699"/>
                        </a:lnSpc>
                      </a:pPr>
                      <a:r>
                        <a:rPr lang="en-IN" sz="1200" b="1" spc="-5" dirty="0"/>
                        <a:t>M</a:t>
                      </a:r>
                      <a:r>
                        <a:rPr lang="en-IN" sz="1200" b="1" dirty="0"/>
                        <a:t>ass </a:t>
                      </a:r>
                      <a:r>
                        <a:rPr lang="en-IN" sz="1200" b="1" spc="5" dirty="0"/>
                        <a:t>n</a:t>
                      </a:r>
                      <a:r>
                        <a:rPr lang="en-IN" sz="1200" b="1" spc="-15" dirty="0"/>
                        <a:t>u</a:t>
                      </a:r>
                      <a:r>
                        <a:rPr lang="en-IN" sz="1200" b="1" spc="5" dirty="0"/>
                        <a:t>m</a:t>
                      </a:r>
                      <a:r>
                        <a:rPr lang="en-IN" sz="1200" b="1" spc="-5" dirty="0"/>
                        <a:t>b</a:t>
                      </a:r>
                      <a:r>
                        <a:rPr lang="en-IN" sz="1200" b="1" dirty="0"/>
                        <a:t>er</a:t>
                      </a:r>
                      <a:endParaRPr sz="1200" b="1" dirty="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EC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b="1" dirty="0"/>
                        <a:t>P</a:t>
                      </a:r>
                      <a:r>
                        <a:rPr sz="1200" b="1" spc="-25" dirty="0"/>
                        <a:t>r</a:t>
                      </a:r>
                      <a:r>
                        <a:rPr sz="1200" b="1" dirty="0"/>
                        <a:t>o</a:t>
                      </a:r>
                      <a:r>
                        <a:rPr sz="1200" b="1" spc="-5" dirty="0"/>
                        <a:t>t</a:t>
                      </a:r>
                      <a:r>
                        <a:rPr sz="1200" b="1" dirty="0"/>
                        <a:t>o</a:t>
                      </a:r>
                      <a:r>
                        <a:rPr sz="1200" b="1" spc="-10" dirty="0"/>
                        <a:t>n</a:t>
                      </a:r>
                      <a:r>
                        <a:rPr sz="1200" b="1" dirty="0"/>
                        <a:t>s</a:t>
                      </a:r>
                      <a:endParaRPr sz="1200" b="1" dirty="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EC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b="1" spc="-10" dirty="0"/>
                        <a:t>N</a:t>
                      </a:r>
                      <a:r>
                        <a:rPr sz="1200" b="1" dirty="0"/>
                        <a:t>e</a:t>
                      </a:r>
                      <a:r>
                        <a:rPr sz="1200" b="1" spc="5" dirty="0"/>
                        <a:t>ut</a:t>
                      </a:r>
                      <a:r>
                        <a:rPr sz="1200" b="1" spc="-25" dirty="0"/>
                        <a:t>r</a:t>
                      </a:r>
                      <a:r>
                        <a:rPr sz="1200" b="1" dirty="0"/>
                        <a:t>o</a:t>
                      </a:r>
                      <a:r>
                        <a:rPr sz="1200" b="1" spc="5" dirty="0"/>
                        <a:t>n</a:t>
                      </a:r>
                      <a:r>
                        <a:rPr sz="1200" b="1" dirty="0"/>
                        <a:t>s</a:t>
                      </a:r>
                      <a:endParaRPr sz="1200" b="1" dirty="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EC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b="1" dirty="0"/>
                        <a:t>Ele</a:t>
                      </a:r>
                      <a:r>
                        <a:rPr sz="1200" b="1" spc="-5" dirty="0"/>
                        <a:t>ct</a:t>
                      </a:r>
                      <a:r>
                        <a:rPr sz="1200" b="1" spc="-10" dirty="0"/>
                        <a:t>r</a:t>
                      </a:r>
                      <a:r>
                        <a:rPr sz="1200" b="1" dirty="0"/>
                        <a:t>o</a:t>
                      </a:r>
                      <a:r>
                        <a:rPr sz="1200" b="1" spc="-10" dirty="0"/>
                        <a:t>n</a:t>
                      </a:r>
                      <a:r>
                        <a:rPr sz="1200" b="1" dirty="0"/>
                        <a:t>s</a:t>
                      </a:r>
                      <a:endParaRPr sz="1200" b="1" dirty="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BE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7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dirty="0"/>
                        <a:t>L</a:t>
                      </a:r>
                      <a:r>
                        <a:rPr sz="1200" spc="-5" dirty="0"/>
                        <a:t>i</a:t>
                      </a:r>
                      <a:r>
                        <a:rPr sz="1200" baseline="24305" dirty="0"/>
                        <a:t>+</a:t>
                      </a:r>
                      <a:endParaRPr sz="1200" baseline="24305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995">
                        <a:alpha val="90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 baseline="24305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995">
                        <a:alpha val="90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 baseline="24305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995">
                        <a:alpha val="90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 baseline="24305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995">
                        <a:alpha val="90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 baseline="24305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995">
                        <a:alpha val="90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 baseline="24305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995">
                        <a:alpha val="902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3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kern="1200" dirty="0">
                          <a:solidFill>
                            <a:schemeClr val="tx1"/>
                          </a:solidFill>
                        </a:rPr>
                        <a:t>F</a:t>
                      </a:r>
                      <a:r>
                        <a:rPr lang="en-US" sz="1200" kern="1200" baseline="30000" dirty="0">
                          <a:solidFill>
                            <a:schemeClr val="tx1"/>
                          </a:solidFill>
                        </a:rPr>
                        <a:t>–</a:t>
                      </a:r>
                      <a:endParaRPr sz="1200" kern="1200" baseline="300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8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sz="1200" spc="-5" baseline="30000" dirty="0"/>
                        <a:t>2</a:t>
                      </a:r>
                      <a:r>
                        <a:rPr lang="en-US" sz="1200" baseline="30000" dirty="0"/>
                        <a:t>–</a:t>
                      </a:r>
                      <a:endParaRPr sz="1200" baseline="300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995">
                        <a:alpha val="90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995">
                        <a:alpha val="90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995">
                        <a:alpha val="90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995">
                        <a:alpha val="90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995">
                        <a:alpha val="90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995">
                        <a:alpha val="902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879">
                <a:tc>
                  <a:txBody>
                    <a:bodyPr/>
                    <a:lstStyle/>
                    <a:p>
                      <a:pPr marL="118110" algn="ctr">
                        <a:lnSpc>
                          <a:spcPct val="100000"/>
                        </a:lnSpc>
                      </a:pPr>
                      <a:r>
                        <a:rPr sz="1200" kern="1200" dirty="0">
                          <a:solidFill>
                            <a:schemeClr val="tx1"/>
                          </a:solidFill>
                        </a:rPr>
                        <a:t>Ba</a:t>
                      </a:r>
                      <a:r>
                        <a:rPr sz="1200" spc="-5" baseline="30000" dirty="0"/>
                        <a:t>2</a:t>
                      </a:r>
                      <a:r>
                        <a:rPr sz="1200" baseline="30000" dirty="0"/>
                        <a:t>+</a:t>
                      </a:r>
                      <a:endParaRPr sz="1200" baseline="300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BDECDADE-FF26-1BBD-3BA5-5774BECD9C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096" y="2023520"/>
            <a:ext cx="2694222" cy="224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074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Working out the numbers of protons, neutrons </a:t>
            </a:r>
            <a:br>
              <a:rPr lang="en-US" dirty="0"/>
            </a:br>
            <a:r>
              <a:rPr lang="en-US" dirty="0"/>
              <a:t>and electrons</a:t>
            </a:r>
            <a:endParaRPr lang="en-GB" dirty="0"/>
          </a:p>
        </p:txBody>
      </p:sp>
      <p:sp>
        <p:nvSpPr>
          <p:cNvPr id="16" name="object 26">
            <a:extLst>
              <a:ext uri="{FF2B5EF4-FFF2-40B4-BE49-F238E27FC236}">
                <a16:creationId xmlns:a16="http://schemas.microsoft.com/office/drawing/2014/main" id="{22B65F33-B680-2A70-AA08-1187A6C68DBA}"/>
              </a:ext>
            </a:extLst>
          </p:cNvPr>
          <p:cNvSpPr txBox="1"/>
          <p:nvPr/>
        </p:nvSpPr>
        <p:spPr>
          <a:xfrm>
            <a:off x="1994427" y="1707274"/>
            <a:ext cx="1428223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10" dirty="0">
                <a:latin typeface="Calibri"/>
                <a:cs typeface="Calibri"/>
              </a:rPr>
              <a:t>in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c</a:t>
            </a:r>
            <a:r>
              <a:rPr sz="2000" spc="-5" dirty="0">
                <a:latin typeface="Calibri"/>
                <a:cs typeface="Calibri"/>
              </a:rPr>
              <a:t>at</a:t>
            </a:r>
            <a:r>
              <a:rPr sz="2000" spc="10" dirty="0">
                <a:latin typeface="Calibri"/>
                <a:cs typeface="Calibri"/>
              </a:rPr>
              <a:t>io</a:t>
            </a:r>
            <a:r>
              <a:rPr sz="2000" spc="5" dirty="0">
                <a:latin typeface="Calibri"/>
                <a:cs typeface="Calibri"/>
              </a:rPr>
              <a:t>n</a:t>
            </a:r>
            <a:r>
              <a:rPr sz="2000" spc="10" dirty="0">
                <a:latin typeface="Calibri"/>
                <a:cs typeface="Calibri"/>
              </a:rPr>
              <a:t>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7" name="object 27">
            <a:extLst>
              <a:ext uri="{FF2B5EF4-FFF2-40B4-BE49-F238E27FC236}">
                <a16:creationId xmlns:a16="http://schemas.microsoft.com/office/drawing/2014/main" id="{F9953C3B-E30F-A938-79FF-A0861004CB9D}"/>
              </a:ext>
            </a:extLst>
          </p:cNvPr>
          <p:cNvSpPr txBox="1"/>
          <p:nvPr/>
        </p:nvSpPr>
        <p:spPr>
          <a:xfrm>
            <a:off x="5977170" y="1803242"/>
            <a:ext cx="1490429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10" dirty="0">
                <a:latin typeface="Calibri"/>
                <a:cs typeface="Calibri"/>
              </a:rPr>
              <a:t>in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10" dirty="0">
                <a:latin typeface="Calibri"/>
                <a:cs typeface="Calibri"/>
              </a:rPr>
              <a:t>a</a:t>
            </a:r>
            <a:r>
              <a:rPr sz="2000" spc="5" dirty="0">
                <a:latin typeface="Calibri"/>
                <a:cs typeface="Calibri"/>
              </a:rPr>
              <a:t>n</a:t>
            </a:r>
            <a:r>
              <a:rPr sz="2000" spc="10" dirty="0">
                <a:latin typeface="Calibri"/>
                <a:cs typeface="Calibri"/>
              </a:rPr>
              <a:t>io</a:t>
            </a:r>
            <a:r>
              <a:rPr sz="2000" spc="20" dirty="0">
                <a:latin typeface="Calibri"/>
                <a:cs typeface="Calibri"/>
              </a:rPr>
              <a:t>n</a:t>
            </a:r>
            <a:r>
              <a:rPr sz="2000" spc="10" dirty="0">
                <a:latin typeface="Calibri"/>
                <a:cs typeface="Calibri"/>
              </a:rPr>
              <a:t>s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C5900347-B3D1-7107-50EF-26182020DF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858" y="2205270"/>
            <a:ext cx="3154843" cy="2578089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3BB6D482-1FD7-6DCE-0574-AE1A43FF9C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2509" y="2417615"/>
            <a:ext cx="2826335" cy="215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459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5"/>
            <a:ext cx="7802583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Properties of isotopes of an element</a:t>
            </a:r>
            <a:endParaRPr lang="en-GB" dirty="0"/>
          </a:p>
        </p:txBody>
      </p:sp>
      <p:sp>
        <p:nvSpPr>
          <p:cNvPr id="21" name="object 3">
            <a:extLst>
              <a:ext uri="{FF2B5EF4-FFF2-40B4-BE49-F238E27FC236}">
                <a16:creationId xmlns:a16="http://schemas.microsoft.com/office/drawing/2014/main" id="{878E7197-43E2-6638-A165-0025189F29A4}"/>
              </a:ext>
            </a:extLst>
          </p:cNvPr>
          <p:cNvSpPr txBox="1"/>
          <p:nvPr/>
        </p:nvSpPr>
        <p:spPr>
          <a:xfrm>
            <a:off x="670707" y="1411535"/>
            <a:ext cx="7454117" cy="30777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319405" algn="l"/>
              </a:tabLst>
            </a:pPr>
            <a:r>
              <a:rPr lang="en-US" sz="2000" kern="0" dirty="0">
                <a:latin typeface="Calibri"/>
                <a:cs typeface="Calibri"/>
              </a:rPr>
              <a:t>I</a:t>
            </a:r>
            <a:r>
              <a:rPr sz="2000" kern="0" dirty="0">
                <a:latin typeface="Calibri"/>
                <a:cs typeface="Calibri"/>
              </a:rPr>
              <a:t>sotopes have identical CHEMICAL properties</a:t>
            </a:r>
            <a:br>
              <a:rPr lang="en-US" sz="2000" kern="0" dirty="0">
                <a:latin typeface="Calibri"/>
                <a:cs typeface="Calibri"/>
              </a:rPr>
            </a:br>
            <a:endParaRPr sz="2000" kern="0" dirty="0">
              <a:latin typeface="Calibri"/>
              <a:cs typeface="Calibri"/>
            </a:endParaRP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319405" algn="l"/>
              </a:tabLst>
            </a:pPr>
            <a:r>
              <a:rPr sz="2000" kern="0" dirty="0">
                <a:latin typeface="Calibri"/>
                <a:cs typeface="Calibri"/>
              </a:rPr>
              <a:t>Isotopes have slightly different PHYSICAL properties</a:t>
            </a:r>
            <a:br>
              <a:rPr lang="en-US" sz="2000" kern="0" dirty="0">
                <a:latin typeface="Calibri"/>
                <a:cs typeface="Calibri"/>
              </a:rPr>
            </a:br>
            <a:endParaRPr sz="2000" kern="0" dirty="0">
              <a:latin typeface="Calibri"/>
              <a:cs typeface="Calibri"/>
            </a:endParaRPr>
          </a:p>
          <a:p>
            <a:pPr marL="342900" marR="5080" indent="-342900">
              <a:buSzPct val="100000"/>
              <a:buFont typeface="Arial" panose="020B0604020202020204" pitchFamily="34" charset="0"/>
              <a:buChar char="•"/>
              <a:tabLst>
                <a:tab pos="319405" algn="l"/>
              </a:tabLst>
            </a:pPr>
            <a:r>
              <a:rPr sz="2000" kern="0" dirty="0">
                <a:latin typeface="Calibri"/>
                <a:cs typeface="Calibri"/>
              </a:rPr>
              <a:t>Heavy </a:t>
            </a:r>
            <a:r>
              <a:rPr lang="en-IN" sz="2000" kern="0" dirty="0">
                <a:latin typeface="Calibri"/>
                <a:cs typeface="Calibri"/>
              </a:rPr>
              <a:t>w</a:t>
            </a:r>
            <a:r>
              <a:rPr sz="2000" kern="0" dirty="0" err="1">
                <a:latin typeface="Calibri"/>
                <a:cs typeface="Calibri"/>
              </a:rPr>
              <a:t>ater</a:t>
            </a:r>
            <a:r>
              <a:rPr sz="2000" kern="0" dirty="0">
                <a:latin typeface="Calibri"/>
                <a:cs typeface="Calibri"/>
              </a:rPr>
              <a:t> </a:t>
            </a:r>
            <a:r>
              <a:rPr lang="en-US" sz="2000" kern="0" dirty="0">
                <a:latin typeface="Calibri"/>
                <a:cs typeface="Calibri"/>
              </a:rPr>
              <a:t>(</a:t>
            </a:r>
            <a:r>
              <a:rPr sz="2000" kern="0" dirty="0">
                <a:latin typeface="Calibri"/>
                <a:cs typeface="Calibri"/>
              </a:rPr>
              <a:t>D</a:t>
            </a:r>
            <a:r>
              <a:rPr sz="2000" kern="0" baseline="-21164" dirty="0">
                <a:latin typeface="Calibri"/>
                <a:cs typeface="Calibri"/>
              </a:rPr>
              <a:t>2</a:t>
            </a:r>
            <a:r>
              <a:rPr sz="2000" kern="0" dirty="0">
                <a:latin typeface="Calibri"/>
                <a:cs typeface="Calibri"/>
              </a:rPr>
              <a:t>O</a:t>
            </a:r>
            <a:r>
              <a:rPr lang="en-US" sz="2000" kern="0" dirty="0">
                <a:latin typeface="Calibri"/>
                <a:cs typeface="Calibri"/>
              </a:rPr>
              <a:t>)</a:t>
            </a:r>
            <a:r>
              <a:rPr sz="2000" kern="0" dirty="0">
                <a:latin typeface="Calibri"/>
                <a:cs typeface="Calibri"/>
              </a:rPr>
              <a:t> </a:t>
            </a:r>
            <a:r>
              <a:rPr lang="en-US" sz="2000" kern="0" dirty="0">
                <a:latin typeface="Calibri"/>
                <a:cs typeface="Calibri"/>
              </a:rPr>
              <a:t>has a </a:t>
            </a:r>
            <a:r>
              <a:rPr sz="2000" kern="0" dirty="0">
                <a:latin typeface="Calibri"/>
                <a:cs typeface="Calibri"/>
              </a:rPr>
              <a:t>melting point</a:t>
            </a:r>
            <a:r>
              <a:rPr lang="en-US" sz="2000" kern="0" dirty="0">
                <a:latin typeface="Calibri"/>
                <a:cs typeface="Calibri"/>
              </a:rPr>
              <a:t> of</a:t>
            </a:r>
            <a:r>
              <a:rPr sz="2000" kern="0" dirty="0">
                <a:latin typeface="Calibri"/>
                <a:cs typeface="Calibri"/>
              </a:rPr>
              <a:t> 3.79</a:t>
            </a:r>
            <a:r>
              <a:rPr lang="en-US" sz="2000" kern="0" dirty="0">
                <a:latin typeface="Calibri"/>
                <a:cs typeface="Calibri"/>
              </a:rPr>
              <a:t> </a:t>
            </a:r>
            <a:r>
              <a:rPr sz="2000" kern="0" dirty="0">
                <a:latin typeface="Calibri"/>
                <a:cs typeface="Calibri"/>
              </a:rPr>
              <a:t>°C</a:t>
            </a:r>
            <a:r>
              <a:rPr lang="en-US" sz="2000" kern="0" dirty="0">
                <a:latin typeface="Calibri"/>
                <a:cs typeface="Calibri"/>
              </a:rPr>
              <a:t>,</a:t>
            </a:r>
            <a:br>
              <a:rPr lang="en-US" sz="2000" kern="0" dirty="0">
                <a:latin typeface="Calibri"/>
                <a:cs typeface="Calibri"/>
              </a:rPr>
            </a:br>
            <a:r>
              <a:rPr sz="2000" kern="0" dirty="0">
                <a:latin typeface="Calibri"/>
                <a:cs typeface="Calibri"/>
              </a:rPr>
              <a:t>and</a:t>
            </a:r>
            <a:r>
              <a:rPr lang="en-US" sz="2000" kern="0" dirty="0">
                <a:latin typeface="Calibri"/>
                <a:cs typeface="Calibri"/>
              </a:rPr>
              <a:t> a</a:t>
            </a:r>
            <a:r>
              <a:rPr sz="2000" kern="0" dirty="0">
                <a:latin typeface="Calibri"/>
                <a:cs typeface="Calibri"/>
              </a:rPr>
              <a:t> boiling point</a:t>
            </a:r>
            <a:r>
              <a:rPr lang="en-US" sz="2000" kern="0" dirty="0">
                <a:latin typeface="Calibri"/>
                <a:cs typeface="Calibri"/>
              </a:rPr>
              <a:t> of</a:t>
            </a:r>
            <a:r>
              <a:rPr sz="2000" kern="0" dirty="0">
                <a:latin typeface="Calibri"/>
                <a:cs typeface="Calibri"/>
              </a:rPr>
              <a:t> (101.4</a:t>
            </a:r>
            <a:r>
              <a:rPr lang="en-US" sz="2000" kern="0" dirty="0">
                <a:latin typeface="Calibri"/>
                <a:cs typeface="Calibri"/>
              </a:rPr>
              <a:t> </a:t>
            </a:r>
            <a:r>
              <a:rPr sz="2000" kern="0" dirty="0">
                <a:latin typeface="Calibri"/>
                <a:cs typeface="Calibri"/>
              </a:rPr>
              <a:t>°C)</a:t>
            </a:r>
            <a:br>
              <a:rPr lang="en-US" sz="2000" kern="0" dirty="0">
                <a:latin typeface="Calibri"/>
                <a:cs typeface="Calibri"/>
              </a:rPr>
            </a:br>
            <a:endParaRPr lang="en-IN" sz="2000" kern="0" dirty="0">
              <a:latin typeface="Calibri"/>
              <a:cs typeface="Calibri"/>
            </a:endParaRPr>
          </a:p>
          <a:p>
            <a:pPr marL="342900" marR="5080" indent="-342900">
              <a:buSzPct val="100000"/>
              <a:buFont typeface="Arial" panose="020B0604020202020204" pitchFamily="34" charset="0"/>
              <a:buChar char="•"/>
              <a:tabLst>
                <a:tab pos="319405" algn="l"/>
              </a:tabLst>
            </a:pPr>
            <a:r>
              <a:rPr sz="2000" kern="0" baseline="23809" dirty="0">
                <a:latin typeface="Calibri"/>
                <a:cs typeface="Calibri"/>
              </a:rPr>
              <a:t>1</a:t>
            </a:r>
            <a:r>
              <a:rPr sz="2000" kern="0" dirty="0">
                <a:latin typeface="Calibri"/>
                <a:cs typeface="Calibri"/>
              </a:rPr>
              <a:t>H</a:t>
            </a:r>
            <a:r>
              <a:rPr sz="2000" kern="0" baseline="-21164" dirty="0">
                <a:latin typeface="Calibri"/>
                <a:cs typeface="Calibri"/>
              </a:rPr>
              <a:t>2  </a:t>
            </a:r>
            <a:r>
              <a:rPr lang="en-IN" sz="2000" kern="0" dirty="0">
                <a:latin typeface="Calibri"/>
                <a:cs typeface="Calibri"/>
              </a:rPr>
              <a:t>b</a:t>
            </a:r>
            <a:r>
              <a:rPr sz="2000" kern="0" dirty="0">
                <a:latin typeface="Calibri"/>
                <a:cs typeface="Calibri"/>
              </a:rPr>
              <a:t>oiling point</a:t>
            </a:r>
            <a:r>
              <a:rPr lang="en-US" sz="2000" kern="0" dirty="0">
                <a:latin typeface="Calibri"/>
                <a:cs typeface="Calibri"/>
              </a:rPr>
              <a:t>:</a:t>
            </a:r>
            <a:r>
              <a:rPr sz="2000" kern="0" dirty="0">
                <a:latin typeface="Calibri"/>
                <a:cs typeface="Calibri"/>
              </a:rPr>
              <a:t> –253</a:t>
            </a:r>
            <a:r>
              <a:rPr lang="en-US" sz="2000" kern="0" dirty="0">
                <a:latin typeface="Calibri"/>
                <a:cs typeface="Calibri"/>
              </a:rPr>
              <a:t> </a:t>
            </a:r>
            <a:r>
              <a:rPr lang="en-IN" sz="2000" kern="0" dirty="0">
                <a:latin typeface="Calibri"/>
                <a:cs typeface="Calibri"/>
              </a:rPr>
              <a:t>°</a:t>
            </a:r>
            <a:r>
              <a:rPr sz="2000" kern="0" dirty="0">
                <a:latin typeface="Calibri"/>
                <a:cs typeface="Calibri"/>
              </a:rPr>
              <a:t>C</a:t>
            </a:r>
            <a:br>
              <a:rPr lang="en-US" sz="2000" kern="0" dirty="0">
                <a:latin typeface="Calibri"/>
                <a:cs typeface="Calibri"/>
              </a:rPr>
            </a:br>
            <a:endParaRPr lang="en-IN" sz="2000" kern="0" dirty="0">
              <a:latin typeface="Calibri"/>
              <a:cs typeface="Calibri"/>
            </a:endParaRPr>
          </a:p>
          <a:p>
            <a:pPr marL="342900" marR="5080" indent="-342900">
              <a:buSzPct val="100000"/>
              <a:buFont typeface="Arial" panose="020B0604020202020204" pitchFamily="34" charset="0"/>
              <a:buChar char="•"/>
              <a:tabLst>
                <a:tab pos="319405" algn="l"/>
              </a:tabLst>
            </a:pPr>
            <a:r>
              <a:rPr sz="2000" kern="0" baseline="23809" dirty="0">
                <a:latin typeface="Calibri"/>
                <a:cs typeface="Calibri"/>
              </a:rPr>
              <a:t>2</a:t>
            </a:r>
            <a:r>
              <a:rPr sz="2000" kern="0" dirty="0">
                <a:latin typeface="Calibri"/>
                <a:cs typeface="Calibri"/>
              </a:rPr>
              <a:t>H</a:t>
            </a:r>
            <a:r>
              <a:rPr sz="2000" kern="0" baseline="-21164" dirty="0">
                <a:latin typeface="Calibri"/>
                <a:cs typeface="Calibri"/>
              </a:rPr>
              <a:t>2  </a:t>
            </a:r>
            <a:r>
              <a:rPr lang="en-IN" sz="2000" kern="0" dirty="0">
                <a:latin typeface="Calibri"/>
                <a:cs typeface="Calibri"/>
              </a:rPr>
              <a:t>b</a:t>
            </a:r>
            <a:r>
              <a:rPr sz="2000" kern="0" dirty="0">
                <a:latin typeface="Calibri"/>
                <a:cs typeface="Calibri"/>
              </a:rPr>
              <a:t>oiling </a:t>
            </a:r>
            <a:r>
              <a:rPr lang="en-IN" sz="2000" kern="0" dirty="0">
                <a:latin typeface="Calibri"/>
                <a:cs typeface="Calibri"/>
              </a:rPr>
              <a:t>p</a:t>
            </a:r>
            <a:r>
              <a:rPr sz="2000" kern="0" dirty="0" err="1">
                <a:latin typeface="Calibri"/>
                <a:cs typeface="Calibri"/>
              </a:rPr>
              <a:t>oint</a:t>
            </a:r>
            <a:r>
              <a:rPr lang="en-US" sz="2000" kern="0" dirty="0">
                <a:latin typeface="Calibri"/>
                <a:cs typeface="Calibri"/>
              </a:rPr>
              <a:t>:</a:t>
            </a:r>
            <a:r>
              <a:rPr sz="2000" kern="0" dirty="0">
                <a:latin typeface="Calibri"/>
                <a:cs typeface="Calibri"/>
              </a:rPr>
              <a:t> –25</a:t>
            </a:r>
            <a:r>
              <a:rPr sz="2000" spc="5" dirty="0">
                <a:latin typeface="Calibri"/>
                <a:cs typeface="Calibri"/>
              </a:rPr>
              <a:t>0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lang="en-US" sz="2000" dirty="0">
                <a:latin typeface="Calibri"/>
                <a:cs typeface="Calibri"/>
              </a:rPr>
              <a:t> </a:t>
            </a:r>
            <a:r>
              <a:rPr lang="en-IN" sz="2000" spc="5" dirty="0">
                <a:latin typeface="Calibri"/>
                <a:cs typeface="Calibri"/>
              </a:rPr>
              <a:t>°</a:t>
            </a:r>
            <a:r>
              <a:rPr sz="2000" spc="15" dirty="0">
                <a:latin typeface="Calibri"/>
                <a:cs typeface="Calibri"/>
              </a:rPr>
              <a:t>C</a:t>
            </a:r>
            <a:endParaRPr sz="20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8235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5"/>
            <a:ext cx="7802583" cy="523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The mass spectrometer</a:t>
            </a:r>
            <a:endParaRPr lang="en-GB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909FC74-2413-B59A-1CC9-4301B46F96E5}"/>
              </a:ext>
            </a:extLst>
          </p:cNvPr>
          <p:cNvSpPr txBox="1">
            <a:spLocks/>
          </p:cNvSpPr>
          <p:nvPr/>
        </p:nvSpPr>
        <p:spPr>
          <a:xfrm>
            <a:off x="1199629" y="4386664"/>
            <a:ext cx="35329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Figure 2.4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Illustration of a mass spectrometer set-up.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97C73985-6318-94B8-6954-C69534211540}"/>
              </a:ext>
            </a:extLst>
          </p:cNvPr>
          <p:cNvSpPr txBox="1">
            <a:spLocks/>
          </p:cNvSpPr>
          <p:nvPr/>
        </p:nvSpPr>
        <p:spPr>
          <a:xfrm>
            <a:off x="5040000" y="4386664"/>
            <a:ext cx="376463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Calibri Regular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929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Figure 2.5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15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The mass spectrum of magnesium </a:t>
            </a:r>
            <a:b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showing the amounts of the different </a:t>
            </a:r>
            <a:b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isotopes present.</a:t>
            </a:r>
          </a:p>
        </p:txBody>
      </p:sp>
      <p:pic>
        <p:nvPicPr>
          <p:cNvPr id="6" name="Picture 5" descr="Chart&#10;&#10;Description automatically generated">
            <a:extLst>
              <a:ext uri="{FF2B5EF4-FFF2-40B4-BE49-F238E27FC236}">
                <a16:creationId xmlns:a16="http://schemas.microsoft.com/office/drawing/2014/main" id="{49549135-77E2-39D8-BC87-6E5C81848E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2740" y="1453194"/>
            <a:ext cx="2090928" cy="2831592"/>
          </a:xfrm>
          <a:prstGeom prst="rect">
            <a:avLst/>
          </a:prstGeom>
        </p:spPr>
      </p:pic>
      <p:pic>
        <p:nvPicPr>
          <p:cNvPr id="3" name="Picture 2" descr="A diagram of a sensor&#10;&#10;Description automatically generated">
            <a:extLst>
              <a:ext uri="{FF2B5EF4-FFF2-40B4-BE49-F238E27FC236}">
                <a16:creationId xmlns:a16="http://schemas.microsoft.com/office/drawing/2014/main" id="{596A988D-B3E0-B080-0D62-753FEE315C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4156" y="1313433"/>
            <a:ext cx="3310128" cy="2807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291784"/>
      </p:ext>
    </p:extLst>
  </p:cSld>
  <p:clrMapOvr>
    <a:masterClrMapping/>
  </p:clrMapOvr>
</p:sld>
</file>

<file path=ppt/theme/theme1.xml><?xml version="1.0" encoding="utf-8"?>
<a:theme xmlns:a="http://schemas.openxmlformats.org/drawingml/2006/main" name="Section Titl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ody - White Background">
  <a:themeElements>
    <a:clrScheme name="Custom 1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995"/>
      </a:accent1>
      <a:accent2>
        <a:srgbClr val="ED7D31"/>
      </a:accent2>
      <a:accent3>
        <a:srgbClr val="A5A5A5"/>
      </a:accent3>
      <a:accent4>
        <a:srgbClr val="57959A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Full Image with Text Overlay">
  <a:themeElements>
    <a:clrScheme name="Primary - Teal">
      <a:dk1>
        <a:srgbClr val="3E909D"/>
      </a:dk1>
      <a:lt1>
        <a:srgbClr val="FFFFFF"/>
      </a:lt1>
      <a:dk2>
        <a:srgbClr val="3E909D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FFFFFF"/>
      </a:hlink>
      <a:folHlink>
        <a:srgbClr val="FFFFFF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da31344-14ac-4e79-b3ba-74af94be30cf">
      <Terms xmlns="http://schemas.microsoft.com/office/infopath/2007/PartnerControls"/>
    </lcf76f155ced4ddcb4097134ff3c332f>
    <TaxCatchAll xmlns="7424b78e-8606-4fd1-9a19-b6b90bbc0a1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7C100645B3FC47B311346EC1299E0C" ma:contentTypeVersion="16" ma:contentTypeDescription="Create a new document." ma:contentTypeScope="" ma:versionID="29fbdc09a333695f21bbae6dc8830d4f">
  <xsd:schema xmlns:xsd="http://www.w3.org/2001/XMLSchema" xmlns:xs="http://www.w3.org/2001/XMLSchema" xmlns:p="http://schemas.microsoft.com/office/2006/metadata/properties" xmlns:ns2="5da31344-14ac-4e79-b3ba-74af94be30cf" xmlns:ns3="cf045e92-2ebe-47e8-a8d6-0a6f9246de56" xmlns:ns4="7424b78e-8606-4fd1-9a19-b6b90bbc0a1b" targetNamespace="http://schemas.microsoft.com/office/2006/metadata/properties" ma:root="true" ma:fieldsID="d3162297920c1daf0fd9f1538859a9f9" ns2:_="" ns3:_="" ns4:_="">
    <xsd:import namespace="5da31344-14ac-4e79-b3ba-74af94be30cf"/>
    <xsd:import namespace="cf045e92-2ebe-47e8-a8d6-0a6f9246de56"/>
    <xsd:import namespace="7424b78e-8606-4fd1-9a19-b6b90bbc0a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4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a31344-14ac-4e79-b3ba-74af94be30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7882c5b-1fc0-4c64-8edd-3b527906c4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045e92-2ebe-47e8-a8d6-0a6f9246de5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24b78e-8606-4fd1-9a19-b6b90bbc0a1b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e0a2991d-6ae7-4669-8e13-b256c14e97b0}" ma:internalName="TaxCatchAll" ma:showField="CatchAllData" ma:web="cf045e92-2ebe-47e8-a8d6-0a6f9246de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EA75E2-711F-4039-9A09-8FF49385F95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075F327-8814-40E4-9ADD-54A207DCF2B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6B82511-07C7-4D2E-9964-EA71DE2215EE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3474</TotalTime>
  <Words>292</Words>
  <Application>Microsoft Office PowerPoint</Application>
  <PresentationFormat>On-screen Show (4:3)</PresentationFormat>
  <Paragraphs>54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Regular</vt:lpstr>
      <vt:lpstr>Section Title</vt:lpstr>
      <vt:lpstr>Body - White Background</vt:lpstr>
      <vt:lpstr>3_Full Image with Text Overlay</vt:lpstr>
      <vt:lpstr>Blank</vt:lpstr>
      <vt:lpstr>1_Blank</vt:lpstr>
      <vt:lpstr>PowerPoint Presentation</vt:lpstr>
      <vt:lpstr>Chapter 2</vt:lpstr>
      <vt:lpstr>The nucleus of an atom is extremely small</vt:lpstr>
      <vt:lpstr>The symbol of an atom</vt:lpstr>
      <vt:lpstr>Working out the numbers of protons, neutrons  and electrons</vt:lpstr>
      <vt:lpstr>Properties of isotopes of an element</vt:lpstr>
      <vt:lpstr>The mass spectrometer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Don Young</dc:creator>
  <cp:keywords/>
  <dc:description/>
  <cp:lastModifiedBy>Satyendra Singh</cp:lastModifiedBy>
  <cp:revision>367</cp:revision>
  <dcterms:created xsi:type="dcterms:W3CDTF">2018-09-19T08:27:40Z</dcterms:created>
  <dcterms:modified xsi:type="dcterms:W3CDTF">2023-08-24T12:00:18Z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0x010100847C100645B3FC47B311346EC1299E0C</vt:lpwstr>
  </property>
</Properties>
</file>