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33"/>
  </p:notesMasterIdLst>
  <p:sldIdLst>
    <p:sldId id="281" r:id="rId9"/>
    <p:sldId id="288" r:id="rId10"/>
    <p:sldId id="291" r:id="rId11"/>
    <p:sldId id="298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1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4C8"/>
    <a:srgbClr val="00929F"/>
    <a:srgbClr val="CCCCFF"/>
    <a:srgbClr val="FFFFCC"/>
    <a:srgbClr val="66FFFF"/>
    <a:srgbClr val="FFFF66"/>
    <a:srgbClr val="9966FF"/>
    <a:srgbClr val="118991"/>
    <a:srgbClr val="42969F"/>
    <a:srgbClr val="5A9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37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1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26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05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64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75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25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64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98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9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26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2533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7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73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387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8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02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142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3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227B03-0DA1-60B8-03FF-64AE95DDF0C6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Voltaic cells</a:t>
            </a:r>
            <a:endParaRPr lang="en-GB" dirty="0"/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F4B24A68-A2F7-1D53-245C-4B2ABE39ECD7}"/>
              </a:ext>
            </a:extLst>
          </p:cNvPr>
          <p:cNvSpPr txBox="1"/>
          <p:nvPr/>
        </p:nvSpPr>
        <p:spPr>
          <a:xfrm>
            <a:off x="485192" y="4091574"/>
            <a:ext cx="8324001" cy="20621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sz="1700" b="1" spc="-15" dirty="0">
                <a:latin typeface="Calibri"/>
                <a:cs typeface="Calibri"/>
              </a:rPr>
              <a:t>A</a:t>
            </a:r>
            <a:r>
              <a:rPr sz="1700" b="1" spc="-5" dirty="0">
                <a:latin typeface="Calibri"/>
                <a:cs typeface="Calibri"/>
              </a:rPr>
              <a:t>n</a:t>
            </a:r>
            <a:r>
              <a:rPr sz="1700" b="1" spc="-10" dirty="0">
                <a:latin typeface="Calibri"/>
                <a:cs typeface="Calibri"/>
              </a:rPr>
              <a:t>o</a:t>
            </a:r>
            <a:r>
              <a:rPr sz="1700" b="1" spc="-5" dirty="0">
                <a:latin typeface="Calibri"/>
                <a:cs typeface="Calibri"/>
              </a:rPr>
              <a:t>d</a:t>
            </a:r>
            <a:r>
              <a:rPr sz="1700" b="1" spc="-10" dirty="0">
                <a:latin typeface="Calibri"/>
                <a:cs typeface="Calibri"/>
              </a:rPr>
              <a:t>e</a:t>
            </a:r>
            <a:r>
              <a:rPr lang="en-US" sz="1700" b="1" spc="-10" dirty="0">
                <a:latin typeface="Calibri"/>
                <a:cs typeface="Calibri"/>
              </a:rPr>
              <a:t>:</a:t>
            </a:r>
            <a:r>
              <a:rPr sz="1700" b="1" spc="-2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the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elec</a:t>
            </a:r>
            <a:r>
              <a:rPr sz="1700" spc="-20" dirty="0">
                <a:latin typeface="Calibri"/>
                <a:cs typeface="Calibri"/>
              </a:rPr>
              <a:t>t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od</a:t>
            </a:r>
            <a:r>
              <a:rPr sz="1700" dirty="0">
                <a:latin typeface="Calibri"/>
                <a:cs typeface="Calibri"/>
              </a:rPr>
              <a:t>e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15" dirty="0">
                <a:latin typeface="Calibri"/>
                <a:cs typeface="Calibri"/>
              </a:rPr>
              <a:t>a</a:t>
            </a:r>
            <a:r>
              <a:rPr sz="1700" spc="-10" dirty="0">
                <a:latin typeface="Calibri"/>
                <a:cs typeface="Calibri"/>
              </a:rPr>
              <a:t>t</a:t>
            </a:r>
            <a:r>
              <a:rPr sz="1700" dirty="0">
                <a:latin typeface="Calibri"/>
                <a:cs typeface="Calibri"/>
              </a:rPr>
              <a:t> wh</a:t>
            </a:r>
            <a:r>
              <a:rPr sz="1700" spc="-10" dirty="0">
                <a:latin typeface="Calibri"/>
                <a:cs typeface="Calibri"/>
              </a:rPr>
              <a:t>i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dirty="0">
                <a:latin typeface="Calibri"/>
                <a:cs typeface="Calibri"/>
              </a:rPr>
              <a:t>h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spc="-40" dirty="0">
                <a:latin typeface="Calibri"/>
                <a:cs typeface="Calibri"/>
              </a:rPr>
              <a:t>o</a:t>
            </a:r>
            <a:r>
              <a:rPr sz="1700" spc="-5" dirty="0">
                <a:latin typeface="Calibri"/>
                <a:cs typeface="Calibri"/>
              </a:rPr>
              <a:t>xid</a:t>
            </a:r>
            <a:r>
              <a:rPr sz="1700" spc="-10" dirty="0">
                <a:latin typeface="Calibri"/>
                <a:cs typeface="Calibri"/>
              </a:rPr>
              <a:t>a</a:t>
            </a:r>
            <a:r>
              <a:rPr sz="1700" dirty="0">
                <a:latin typeface="Calibri"/>
                <a:cs typeface="Calibri"/>
              </a:rPr>
              <a:t>t</a:t>
            </a:r>
            <a:r>
              <a:rPr sz="1700" spc="-10" dirty="0">
                <a:latin typeface="Calibri"/>
                <a:cs typeface="Calibri"/>
              </a:rPr>
              <a:t>i</a:t>
            </a:r>
            <a:r>
              <a:rPr sz="1700" spc="-5" dirty="0">
                <a:latin typeface="Calibri"/>
                <a:cs typeface="Calibri"/>
              </a:rPr>
              <a:t>o</a:t>
            </a:r>
            <a:r>
              <a:rPr sz="1700" dirty="0">
                <a:latin typeface="Calibri"/>
                <a:cs typeface="Calibri"/>
              </a:rPr>
              <a:t>n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o</a:t>
            </a:r>
            <a:r>
              <a:rPr sz="1700" spc="-10" dirty="0">
                <a:latin typeface="Calibri"/>
                <a:cs typeface="Calibri"/>
              </a:rPr>
              <a:t>c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spc="-5" dirty="0">
                <a:latin typeface="Calibri"/>
                <a:cs typeface="Calibri"/>
              </a:rPr>
              <a:t>u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s.</a:t>
            </a:r>
            <a:endParaRPr sz="1700" dirty="0">
              <a:latin typeface="Calibri"/>
              <a:cs typeface="Calibri"/>
            </a:endParaRPr>
          </a:p>
          <a:p>
            <a:pPr>
              <a:spcBef>
                <a:spcPts val="600"/>
              </a:spcBef>
            </a:pPr>
            <a:r>
              <a:rPr sz="1700" b="1" spc="-15" dirty="0">
                <a:latin typeface="Calibri"/>
                <a:cs typeface="Calibri"/>
              </a:rPr>
              <a:t>C</a:t>
            </a:r>
            <a:r>
              <a:rPr sz="1700" b="1" spc="-30" dirty="0">
                <a:latin typeface="Calibri"/>
                <a:cs typeface="Calibri"/>
              </a:rPr>
              <a:t>a</a:t>
            </a:r>
            <a:r>
              <a:rPr sz="1700" b="1" spc="-10" dirty="0">
                <a:latin typeface="Calibri"/>
                <a:cs typeface="Calibri"/>
              </a:rPr>
              <a:t>th</a:t>
            </a:r>
            <a:r>
              <a:rPr sz="1700" b="1" spc="-5" dirty="0">
                <a:latin typeface="Calibri"/>
                <a:cs typeface="Calibri"/>
              </a:rPr>
              <a:t>o</a:t>
            </a:r>
            <a:r>
              <a:rPr sz="1700" b="1" dirty="0">
                <a:latin typeface="Calibri"/>
                <a:cs typeface="Calibri"/>
              </a:rPr>
              <a:t>d</a:t>
            </a:r>
            <a:r>
              <a:rPr sz="1700" b="1" spc="-10" dirty="0">
                <a:latin typeface="Calibri"/>
                <a:cs typeface="Calibri"/>
              </a:rPr>
              <a:t>e</a:t>
            </a:r>
            <a:r>
              <a:rPr lang="en-US" sz="1700" b="1" spc="-10" dirty="0">
                <a:latin typeface="Calibri"/>
                <a:cs typeface="Calibri"/>
              </a:rPr>
              <a:t>:</a:t>
            </a:r>
            <a:r>
              <a:rPr sz="1700" b="1" spc="-3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the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elec</a:t>
            </a:r>
            <a:r>
              <a:rPr sz="1700" spc="-20" dirty="0">
                <a:latin typeface="Calibri"/>
                <a:cs typeface="Calibri"/>
              </a:rPr>
              <a:t>t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od</a:t>
            </a:r>
            <a:r>
              <a:rPr sz="1700" dirty="0">
                <a:latin typeface="Calibri"/>
                <a:cs typeface="Calibri"/>
              </a:rPr>
              <a:t>e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15" dirty="0">
                <a:latin typeface="Calibri"/>
                <a:cs typeface="Calibri"/>
              </a:rPr>
              <a:t>a</a:t>
            </a:r>
            <a:r>
              <a:rPr sz="1700" spc="-10" dirty="0">
                <a:latin typeface="Calibri"/>
                <a:cs typeface="Calibri"/>
              </a:rPr>
              <a:t>t</a:t>
            </a:r>
            <a:r>
              <a:rPr sz="1700" dirty="0">
                <a:latin typeface="Calibri"/>
                <a:cs typeface="Calibri"/>
              </a:rPr>
              <a:t> wh</a:t>
            </a:r>
            <a:r>
              <a:rPr sz="1700" spc="-10" dirty="0">
                <a:latin typeface="Calibri"/>
                <a:cs typeface="Calibri"/>
              </a:rPr>
              <a:t>i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dirty="0">
                <a:latin typeface="Calibri"/>
                <a:cs typeface="Calibri"/>
              </a:rPr>
              <a:t>h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10" dirty="0">
                <a:latin typeface="Calibri"/>
                <a:cs typeface="Calibri"/>
              </a:rPr>
              <a:t>ed</a:t>
            </a:r>
            <a:r>
              <a:rPr sz="1700" spc="-5" dirty="0">
                <a:latin typeface="Calibri"/>
                <a:cs typeface="Calibri"/>
              </a:rPr>
              <a:t>uctio</a:t>
            </a:r>
            <a:r>
              <a:rPr sz="1700" dirty="0">
                <a:latin typeface="Calibri"/>
                <a:cs typeface="Calibri"/>
              </a:rPr>
              <a:t>n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o</a:t>
            </a:r>
            <a:r>
              <a:rPr sz="1700" spc="-10" dirty="0">
                <a:latin typeface="Calibri"/>
                <a:cs typeface="Calibri"/>
              </a:rPr>
              <a:t>c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spc="-5" dirty="0">
                <a:latin typeface="Calibri"/>
                <a:cs typeface="Calibri"/>
              </a:rPr>
              <a:t>u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s.</a:t>
            </a:r>
            <a:endParaRPr sz="1700" dirty="0">
              <a:latin typeface="Calibri"/>
              <a:cs typeface="Calibri"/>
            </a:endParaRPr>
          </a:p>
          <a:p>
            <a:pPr marR="5080">
              <a:spcBef>
                <a:spcPts val="600"/>
              </a:spcBef>
            </a:pPr>
            <a:r>
              <a:rPr sz="1700" b="1" spc="-10" dirty="0">
                <a:latin typeface="Calibri"/>
                <a:cs typeface="Calibri"/>
              </a:rPr>
              <a:t>Salt</a:t>
            </a:r>
            <a:r>
              <a:rPr sz="1700" b="1" spc="-5" dirty="0">
                <a:latin typeface="Calibri"/>
                <a:cs typeface="Calibri"/>
              </a:rPr>
              <a:t> b</a:t>
            </a:r>
            <a:r>
              <a:rPr sz="1700" b="1" spc="-15" dirty="0">
                <a:latin typeface="Calibri"/>
                <a:cs typeface="Calibri"/>
              </a:rPr>
              <a:t>rid</a:t>
            </a:r>
            <a:r>
              <a:rPr sz="1700" b="1" spc="-30" dirty="0">
                <a:latin typeface="Calibri"/>
                <a:cs typeface="Calibri"/>
              </a:rPr>
              <a:t>g</a:t>
            </a:r>
            <a:r>
              <a:rPr sz="1700" b="1" spc="5" dirty="0">
                <a:latin typeface="Calibri"/>
                <a:cs typeface="Calibri"/>
              </a:rPr>
              <a:t>e</a:t>
            </a:r>
            <a:r>
              <a:rPr lang="en-US" sz="1700" b="1" spc="5" dirty="0">
                <a:latin typeface="Calibri"/>
                <a:cs typeface="Calibri"/>
              </a:rPr>
              <a:t>:</a:t>
            </a:r>
            <a:r>
              <a:rPr sz="1700" spc="-25" dirty="0">
                <a:latin typeface="Calibri"/>
                <a:cs typeface="Calibri"/>
              </a:rPr>
              <a:t> </a:t>
            </a:r>
            <a:r>
              <a:rPr lang="en-US" sz="1700" spc="-10" dirty="0">
                <a:latin typeface="Calibri"/>
                <a:cs typeface="Calibri"/>
              </a:rPr>
              <a:t>completes the circuit in a voltaic cell by providing an electrical connection between two half-cells, allowing ions to flow into or out of the half-cells to balance out the charges </a:t>
            </a:r>
            <a:br>
              <a:rPr lang="en-US" sz="1700" spc="-10" dirty="0">
                <a:latin typeface="Calibri"/>
                <a:cs typeface="Calibri"/>
              </a:rPr>
            </a:br>
            <a:r>
              <a:rPr lang="en-US" sz="1700" spc="-10" dirty="0">
                <a:latin typeface="Calibri"/>
                <a:cs typeface="Calibri"/>
              </a:rPr>
              <a:t>in the half-cells. A salt bridge contains a concentrated solution of an ionic salt, such as </a:t>
            </a:r>
            <a:r>
              <a:rPr lang="en-US" sz="1700" spc="-10" dirty="0" err="1">
                <a:latin typeface="Calibri"/>
                <a:cs typeface="Calibri"/>
              </a:rPr>
              <a:t>KCl</a:t>
            </a:r>
            <a:r>
              <a:rPr lang="en-US" sz="1700" spc="-10" dirty="0">
                <a:latin typeface="Calibri"/>
                <a:cs typeface="Calibri"/>
              </a:rPr>
              <a:t>.</a:t>
            </a:r>
            <a:endParaRPr sz="1700" dirty="0">
              <a:latin typeface="Calibri"/>
              <a:cs typeface="Calibri"/>
            </a:endParaRPr>
          </a:p>
          <a:p>
            <a:pPr marR="182880">
              <a:spcBef>
                <a:spcPts val="600"/>
              </a:spcBef>
            </a:pPr>
            <a:r>
              <a:rPr sz="1700" b="1" spc="-10" dirty="0">
                <a:latin typeface="Calibri"/>
                <a:cs typeface="Calibri"/>
              </a:rPr>
              <a:t>Ele</a:t>
            </a:r>
            <a:r>
              <a:rPr sz="1700" b="1" spc="-5" dirty="0">
                <a:latin typeface="Calibri"/>
                <a:cs typeface="Calibri"/>
              </a:rPr>
              <a:t>ct</a:t>
            </a:r>
            <a:r>
              <a:rPr sz="1700" b="1" spc="-25" dirty="0">
                <a:latin typeface="Calibri"/>
                <a:cs typeface="Calibri"/>
              </a:rPr>
              <a:t>r</a:t>
            </a:r>
            <a:r>
              <a:rPr sz="1700" b="1" spc="-10" dirty="0">
                <a:latin typeface="Calibri"/>
                <a:cs typeface="Calibri"/>
              </a:rPr>
              <a:t>omot</a:t>
            </a:r>
            <a:r>
              <a:rPr sz="1700" b="1" spc="-15" dirty="0">
                <a:latin typeface="Calibri"/>
                <a:cs typeface="Calibri"/>
              </a:rPr>
              <a:t>iv</a:t>
            </a:r>
            <a:r>
              <a:rPr sz="1700" b="1" dirty="0">
                <a:latin typeface="Calibri"/>
                <a:cs typeface="Calibri"/>
              </a:rPr>
              <a:t>e</a:t>
            </a:r>
            <a:r>
              <a:rPr sz="1700" b="1" spc="-45" dirty="0">
                <a:latin typeface="Calibri"/>
                <a:cs typeface="Calibri"/>
              </a:rPr>
              <a:t> </a:t>
            </a:r>
            <a:r>
              <a:rPr sz="1700" b="1" spc="-30" dirty="0">
                <a:latin typeface="Calibri"/>
                <a:cs typeface="Calibri"/>
              </a:rPr>
              <a:t>f</a:t>
            </a:r>
            <a:r>
              <a:rPr sz="1700" b="1" dirty="0">
                <a:latin typeface="Calibri"/>
                <a:cs typeface="Calibri"/>
              </a:rPr>
              <a:t>o</a:t>
            </a:r>
            <a:r>
              <a:rPr sz="1700" b="1" spc="-25" dirty="0">
                <a:latin typeface="Calibri"/>
                <a:cs typeface="Calibri"/>
              </a:rPr>
              <a:t>r</a:t>
            </a:r>
            <a:r>
              <a:rPr sz="1700" b="1" spc="-5" dirty="0">
                <a:latin typeface="Calibri"/>
                <a:cs typeface="Calibri"/>
              </a:rPr>
              <a:t>c</a:t>
            </a:r>
            <a:r>
              <a:rPr sz="1700" b="1" spc="10" dirty="0">
                <a:latin typeface="Calibri"/>
                <a:cs typeface="Calibri"/>
              </a:rPr>
              <a:t>e</a:t>
            </a:r>
            <a:r>
              <a:rPr lang="en-US" sz="1700" b="1" spc="10" dirty="0">
                <a:latin typeface="Calibri"/>
                <a:cs typeface="Calibri"/>
              </a:rPr>
              <a:t>:</a:t>
            </a:r>
            <a:r>
              <a:rPr sz="1700" spc="-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spc="-20" dirty="0">
                <a:latin typeface="Calibri"/>
                <a:cs typeface="Calibri"/>
              </a:rPr>
              <a:t>s</a:t>
            </a:r>
            <a:r>
              <a:rPr sz="1700" spc="-40" dirty="0">
                <a:latin typeface="Calibri"/>
                <a:cs typeface="Calibri"/>
              </a:rPr>
              <a:t>t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-10" dirty="0">
                <a:latin typeface="Calibri"/>
                <a:cs typeface="Calibri"/>
              </a:rPr>
              <a:t>a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dirty="0">
                <a:latin typeface="Calibri"/>
                <a:cs typeface="Calibri"/>
              </a:rPr>
              <a:t>d</a:t>
            </a:r>
            <a:r>
              <a:rPr sz="1700" spc="-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cell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po</a:t>
            </a:r>
            <a:r>
              <a:rPr sz="1700" spc="-25" dirty="0">
                <a:latin typeface="Calibri"/>
                <a:cs typeface="Calibri"/>
              </a:rPr>
              <a:t>t</a:t>
            </a:r>
            <a:r>
              <a:rPr sz="1700" spc="-10" dirty="0">
                <a:latin typeface="Calibri"/>
                <a:cs typeface="Calibri"/>
              </a:rPr>
              <a:t>e</a:t>
            </a:r>
            <a:r>
              <a:rPr sz="1700" spc="-20" dirty="0">
                <a:latin typeface="Calibri"/>
                <a:cs typeface="Calibri"/>
              </a:rPr>
              <a:t>n</a:t>
            </a:r>
            <a:r>
              <a:rPr sz="1700" dirty="0">
                <a:latin typeface="Calibri"/>
                <a:cs typeface="Calibri"/>
              </a:rPr>
              <a:t>t</a:t>
            </a:r>
            <a:r>
              <a:rPr sz="1700" spc="-10" dirty="0">
                <a:latin typeface="Calibri"/>
                <a:cs typeface="Calibri"/>
              </a:rPr>
              <a:t>i</a:t>
            </a:r>
            <a:r>
              <a:rPr sz="1700" dirty="0">
                <a:latin typeface="Calibri"/>
                <a:cs typeface="Calibri"/>
              </a:rPr>
              <a:t>al</a:t>
            </a:r>
            <a:r>
              <a:rPr sz="1700" spc="5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p</a:t>
            </a:r>
            <a:r>
              <a:rPr sz="1700" spc="-25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oduce</a:t>
            </a:r>
            <a:r>
              <a:rPr sz="1700" dirty="0">
                <a:latin typeface="Calibri"/>
                <a:cs typeface="Calibri"/>
              </a:rPr>
              <a:t>d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when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t</a:t>
            </a:r>
            <a:r>
              <a:rPr sz="1700" spc="-35" dirty="0">
                <a:latin typeface="Calibri"/>
                <a:cs typeface="Calibri"/>
              </a:rPr>
              <a:t>w</a:t>
            </a:r>
            <a:r>
              <a:rPr sz="1700" dirty="0">
                <a:latin typeface="Calibri"/>
                <a:cs typeface="Calibri"/>
              </a:rPr>
              <a:t>o</a:t>
            </a:r>
            <a:r>
              <a:rPr sz="1700" spc="-5" dirty="0">
                <a:latin typeface="Calibri"/>
                <a:cs typeface="Calibri"/>
              </a:rPr>
              <a:t> h</a:t>
            </a:r>
            <a:r>
              <a:rPr sz="1700" dirty="0">
                <a:latin typeface="Calibri"/>
                <a:cs typeface="Calibri"/>
              </a:rPr>
              <a:t>a</a:t>
            </a:r>
            <a:r>
              <a:rPr sz="1700" spc="-5" dirty="0">
                <a:latin typeface="Calibri"/>
                <a:cs typeface="Calibri"/>
              </a:rPr>
              <a:t>l</a:t>
            </a:r>
            <a:r>
              <a:rPr sz="1700" spc="20" dirty="0">
                <a:latin typeface="Calibri"/>
                <a:cs typeface="Calibri"/>
              </a:rPr>
              <a:t>f</a:t>
            </a:r>
            <a:r>
              <a:rPr sz="1700" dirty="0">
                <a:latin typeface="Calibri"/>
                <a:cs typeface="Calibri"/>
              </a:rPr>
              <a:t>-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dirty="0">
                <a:latin typeface="Calibri"/>
                <a:cs typeface="Calibri"/>
              </a:rPr>
              <a:t>el</a:t>
            </a:r>
            <a:r>
              <a:rPr sz="1700" spc="-10" dirty="0">
                <a:latin typeface="Calibri"/>
                <a:cs typeface="Calibri"/>
              </a:rPr>
              <a:t>l</a:t>
            </a:r>
            <a:r>
              <a:rPr sz="1700" dirty="0">
                <a:latin typeface="Calibri"/>
                <a:cs typeface="Calibri"/>
              </a:rPr>
              <a:t>s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a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spc="-10" dirty="0">
                <a:latin typeface="Calibri"/>
                <a:cs typeface="Calibri"/>
              </a:rPr>
              <a:t>e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30" dirty="0">
                <a:latin typeface="Calibri"/>
                <a:cs typeface="Calibri"/>
              </a:rPr>
              <a:t>c</a:t>
            </a:r>
            <a:r>
              <a:rPr sz="1700" spc="-5" dirty="0">
                <a:latin typeface="Calibri"/>
                <a:cs typeface="Calibri"/>
              </a:rPr>
              <a:t>onn</a:t>
            </a:r>
            <a:r>
              <a:rPr sz="1700" spc="5" dirty="0">
                <a:latin typeface="Calibri"/>
                <a:cs typeface="Calibri"/>
              </a:rPr>
              <a:t>e</a:t>
            </a:r>
            <a:r>
              <a:rPr sz="1700" spc="-20" dirty="0">
                <a:latin typeface="Calibri"/>
                <a:cs typeface="Calibri"/>
              </a:rPr>
              <a:t>c</a:t>
            </a:r>
            <a:r>
              <a:rPr sz="1700" spc="-40" dirty="0">
                <a:latin typeface="Calibri"/>
                <a:cs typeface="Calibri"/>
              </a:rPr>
              <a:t>t</a:t>
            </a:r>
            <a:r>
              <a:rPr sz="1700" spc="-10" dirty="0">
                <a:latin typeface="Calibri"/>
                <a:cs typeface="Calibri"/>
              </a:rPr>
              <a:t>ed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spc="-5" dirty="0">
                <a:latin typeface="Calibri"/>
                <a:cs typeface="Calibri"/>
              </a:rPr>
              <a:t>u</a:t>
            </a:r>
            <a:r>
              <a:rPr sz="1700" dirty="0">
                <a:latin typeface="Calibri"/>
                <a:cs typeface="Calibri"/>
              </a:rPr>
              <a:t>n</a:t>
            </a:r>
            <a:r>
              <a:rPr sz="1700" spc="-15" dirty="0">
                <a:latin typeface="Calibri"/>
                <a:cs typeface="Calibri"/>
              </a:rPr>
              <a:t>d</a:t>
            </a:r>
            <a:r>
              <a:rPr sz="1700" spc="-5" dirty="0">
                <a:latin typeface="Calibri"/>
                <a:cs typeface="Calibri"/>
              </a:rPr>
              <a:t>e</a:t>
            </a:r>
            <a:r>
              <a:rPr sz="1700" spc="-10" dirty="0">
                <a:latin typeface="Calibri"/>
                <a:cs typeface="Calibri"/>
              </a:rPr>
              <a:t>r</a:t>
            </a:r>
            <a:r>
              <a:rPr sz="1700" spc="-5" dirty="0">
                <a:latin typeface="Calibri"/>
                <a:cs typeface="Calibri"/>
              </a:rPr>
              <a:t> </a:t>
            </a:r>
            <a:r>
              <a:rPr sz="1700" spc="-20" dirty="0">
                <a:latin typeface="Calibri"/>
                <a:cs typeface="Calibri"/>
              </a:rPr>
              <a:t>s</a:t>
            </a:r>
            <a:r>
              <a:rPr sz="1700" spc="-40" dirty="0">
                <a:latin typeface="Calibri"/>
                <a:cs typeface="Calibri"/>
              </a:rPr>
              <a:t>t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-10" dirty="0">
                <a:latin typeface="Calibri"/>
                <a:cs typeface="Calibri"/>
              </a:rPr>
              <a:t>a</a:t>
            </a:r>
            <a:r>
              <a:rPr sz="1700" spc="-40" dirty="0">
                <a:latin typeface="Calibri"/>
                <a:cs typeface="Calibri"/>
              </a:rPr>
              <a:t>r</a:t>
            </a:r>
            <a:r>
              <a:rPr sz="1700" dirty="0">
                <a:latin typeface="Calibri"/>
                <a:cs typeface="Calibri"/>
              </a:rPr>
              <a:t>d</a:t>
            </a:r>
            <a:r>
              <a:rPr sz="1700" spc="-5" dirty="0">
                <a:latin typeface="Calibri"/>
                <a:cs typeface="Calibri"/>
              </a:rPr>
              <a:t> </a:t>
            </a:r>
            <a:r>
              <a:rPr sz="1700" spc="-25" dirty="0">
                <a:latin typeface="Calibri"/>
                <a:cs typeface="Calibri"/>
              </a:rPr>
              <a:t>c</a:t>
            </a:r>
            <a:r>
              <a:rPr sz="1700" spc="-5" dirty="0">
                <a:latin typeface="Calibri"/>
                <a:cs typeface="Calibri"/>
              </a:rPr>
              <a:t>ondit</a:t>
            </a:r>
            <a:r>
              <a:rPr sz="1700" spc="-10" dirty="0">
                <a:latin typeface="Calibri"/>
                <a:cs typeface="Calibri"/>
              </a:rPr>
              <a:t>i</a:t>
            </a:r>
            <a:r>
              <a:rPr sz="1700" spc="-5" dirty="0">
                <a:latin typeface="Calibri"/>
                <a:cs typeface="Calibri"/>
              </a:rPr>
              <a:t>on</a:t>
            </a:r>
            <a:r>
              <a:rPr sz="1700" spc="5" dirty="0">
                <a:latin typeface="Calibri"/>
                <a:cs typeface="Calibri"/>
              </a:rPr>
              <a:t>s</a:t>
            </a:r>
            <a:r>
              <a:rPr sz="1700" dirty="0">
                <a:latin typeface="Calibri"/>
                <a:cs typeface="Calibri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6AB540-46C6-A543-A555-43B7D4534353}"/>
              </a:ext>
            </a:extLst>
          </p:cNvPr>
          <p:cNvSpPr txBox="1"/>
          <p:nvPr/>
        </p:nvSpPr>
        <p:spPr>
          <a:xfrm>
            <a:off x="2286000" y="3673225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20.5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voltaic cell.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DB1BEAA-7A64-251E-4DF1-08F429E2E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127" y="1104320"/>
            <a:ext cx="4615747" cy="242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69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Nickel–cadmium battery – secondary cells</a:t>
            </a:r>
            <a:endParaRPr lang="en-GB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B83D883-3E8F-3C6B-E8BE-500ECF6DE75C}"/>
              </a:ext>
            </a:extLst>
          </p:cNvPr>
          <p:cNvSpPr txBox="1"/>
          <p:nvPr/>
        </p:nvSpPr>
        <p:spPr>
          <a:xfrm>
            <a:off x="763110" y="5151636"/>
            <a:ext cx="5691505" cy="707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dirty="0">
                <a:latin typeface="Calibri"/>
                <a:cs typeface="Calibri"/>
              </a:rPr>
              <a:t>Ano</a:t>
            </a:r>
            <a:r>
              <a:rPr b="1" spc="5" dirty="0">
                <a:latin typeface="Calibri"/>
                <a:cs typeface="Calibri"/>
              </a:rPr>
              <a:t>d</a:t>
            </a:r>
            <a:r>
              <a:rPr b="1" spc="-5" dirty="0">
                <a:latin typeface="Calibri"/>
                <a:cs typeface="Calibri"/>
              </a:rPr>
              <a:t>e</a:t>
            </a:r>
            <a:r>
              <a:rPr lang="en-US" b="1" spc="-5" dirty="0">
                <a:latin typeface="Calibri"/>
                <a:cs typeface="Calibri"/>
              </a:rPr>
              <a:t>:</a:t>
            </a:r>
            <a:r>
              <a:rPr b="1" spc="-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Ni(OH</a:t>
            </a:r>
            <a:r>
              <a:rPr spc="5" dirty="0">
                <a:latin typeface="Calibri"/>
                <a:cs typeface="Calibri"/>
              </a:rPr>
              <a:t>)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(s</a:t>
            </a:r>
            <a:r>
              <a:rPr dirty="0">
                <a:latin typeface="Calibri"/>
                <a:cs typeface="Calibri"/>
              </a:rPr>
              <a:t>)</a:t>
            </a:r>
            <a:r>
              <a:rPr spc="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 OH</a:t>
            </a:r>
            <a:r>
              <a:rPr spc="7" baseline="25641" dirty="0">
                <a:latin typeface="Calibri"/>
                <a:cs typeface="Calibri"/>
              </a:rPr>
              <a:t>−</a:t>
            </a:r>
            <a:r>
              <a:rPr dirty="0">
                <a:latin typeface="Calibri"/>
                <a:cs typeface="Calibri"/>
              </a:rPr>
              <a:t>(aq) →</a:t>
            </a:r>
            <a:r>
              <a:rPr spc="-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NiO</a:t>
            </a:r>
            <a:r>
              <a:rPr spc="-5" dirty="0">
                <a:latin typeface="Calibri"/>
                <a:cs typeface="Calibri"/>
              </a:rPr>
              <a:t>(</a:t>
            </a:r>
            <a:r>
              <a:rPr spc="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H)</a:t>
            </a:r>
            <a:r>
              <a:rPr spc="5" dirty="0">
                <a:latin typeface="Calibri"/>
                <a:cs typeface="Calibri"/>
              </a:rPr>
              <a:t>(</a:t>
            </a:r>
            <a:r>
              <a:rPr spc="-5" dirty="0">
                <a:latin typeface="Calibri"/>
                <a:cs typeface="Calibri"/>
              </a:rPr>
              <a:t>s</a:t>
            </a:r>
            <a:r>
              <a:rPr dirty="0">
                <a:latin typeface="Calibri"/>
                <a:cs typeface="Calibri"/>
              </a:rPr>
              <a:t>)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H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O</a:t>
            </a:r>
            <a:r>
              <a:rPr spc="5" dirty="0">
                <a:latin typeface="Calibri"/>
                <a:cs typeface="Calibri"/>
              </a:rPr>
              <a:t>(</a:t>
            </a:r>
            <a:r>
              <a:rPr dirty="0">
                <a:latin typeface="Calibri"/>
                <a:cs typeface="Calibri"/>
              </a:rPr>
              <a:t>l)</a:t>
            </a:r>
            <a:r>
              <a:rPr spc="-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 </a:t>
            </a:r>
            <a:r>
              <a:rPr spc="5" dirty="0">
                <a:latin typeface="Calibri"/>
                <a:cs typeface="Calibri"/>
              </a:rPr>
              <a:t>e</a:t>
            </a:r>
            <a:r>
              <a:rPr spc="15" baseline="25641" dirty="0">
                <a:latin typeface="Calibri"/>
                <a:cs typeface="Calibri"/>
              </a:rPr>
              <a:t>−</a:t>
            </a:r>
            <a:endParaRPr baseline="2564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b="1" spc="-5" dirty="0">
                <a:latin typeface="Calibri"/>
                <a:cs typeface="Calibri"/>
              </a:rPr>
              <a:t>C</a:t>
            </a:r>
            <a:r>
              <a:rPr b="1" spc="-40" dirty="0">
                <a:latin typeface="Calibri"/>
                <a:cs typeface="Calibri"/>
              </a:rPr>
              <a:t>a</a:t>
            </a:r>
            <a:r>
              <a:rPr b="1" dirty="0">
                <a:latin typeface="Calibri"/>
                <a:cs typeface="Calibri"/>
              </a:rPr>
              <a:t>thode</a:t>
            </a:r>
            <a:r>
              <a:rPr lang="en-US" b="1" dirty="0">
                <a:latin typeface="Calibri"/>
                <a:cs typeface="Calibri"/>
              </a:rPr>
              <a:t>:</a:t>
            </a:r>
            <a:r>
              <a:rPr b="1" spc="-15" dirty="0">
                <a:latin typeface="Calibri"/>
                <a:cs typeface="Calibri"/>
              </a:rPr>
              <a:t> </a:t>
            </a:r>
            <a:r>
              <a:rPr lang="en-US" b="1" spc="-15" dirty="0">
                <a:latin typeface="Calibri"/>
                <a:cs typeface="Calibri"/>
              </a:rPr>
              <a:t>	</a:t>
            </a:r>
            <a:r>
              <a:rPr spc="-5" dirty="0">
                <a:latin typeface="Calibri"/>
                <a:cs typeface="Calibri"/>
              </a:rPr>
              <a:t>Cd(</a:t>
            </a:r>
            <a:r>
              <a:rPr spc="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</a:t>
            </a:r>
            <a:r>
              <a:rPr spc="5" dirty="0">
                <a:latin typeface="Calibri"/>
                <a:cs typeface="Calibri"/>
              </a:rPr>
              <a:t>)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(s</a:t>
            </a:r>
            <a:r>
              <a:rPr dirty="0">
                <a:latin typeface="Calibri"/>
                <a:cs typeface="Calibri"/>
              </a:rPr>
              <a:t>) +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2e</a:t>
            </a:r>
            <a:r>
              <a:rPr spc="15" baseline="25641" dirty="0">
                <a:latin typeface="Calibri"/>
                <a:cs typeface="Calibri"/>
              </a:rPr>
              <a:t>−</a:t>
            </a:r>
            <a:r>
              <a:rPr spc="217" baseline="2564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→ Cd(s) +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2</a:t>
            </a:r>
            <a:r>
              <a:rPr spc="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</a:t>
            </a:r>
            <a:r>
              <a:rPr spc="7" baseline="25641" dirty="0">
                <a:latin typeface="Calibri"/>
                <a:cs typeface="Calibri"/>
              </a:rPr>
              <a:t>–</a:t>
            </a:r>
            <a:r>
              <a:rPr dirty="0">
                <a:latin typeface="Calibri"/>
                <a:cs typeface="Calibri"/>
              </a:rPr>
              <a:t>(</a:t>
            </a:r>
            <a:r>
              <a:rPr spc="-5" dirty="0">
                <a:latin typeface="Calibri"/>
                <a:cs typeface="Calibri"/>
              </a:rPr>
              <a:t>a</a:t>
            </a:r>
            <a:r>
              <a:rPr dirty="0">
                <a:latin typeface="Calibri"/>
                <a:cs typeface="Calibri"/>
              </a:rPr>
              <a:t>q)</a:t>
            </a: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58BA0EEE-353B-7029-ACA7-F1F6E549CA2B}"/>
              </a:ext>
            </a:extLst>
          </p:cNvPr>
          <p:cNvSpPr txBox="1"/>
          <p:nvPr/>
        </p:nvSpPr>
        <p:spPr>
          <a:xfrm>
            <a:off x="763110" y="6001799"/>
            <a:ext cx="84772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spc="-5" dirty="0">
                <a:latin typeface="Calibri"/>
                <a:cs typeface="Calibri"/>
              </a:rPr>
              <a:t>O</a:t>
            </a:r>
            <a:r>
              <a:rPr b="1" spc="-25" dirty="0">
                <a:latin typeface="Calibri"/>
                <a:cs typeface="Calibri"/>
              </a:rPr>
              <a:t>v</a:t>
            </a:r>
            <a:r>
              <a:rPr b="1" spc="-5" dirty="0">
                <a:latin typeface="Calibri"/>
                <a:cs typeface="Calibri"/>
              </a:rPr>
              <a:t>e</a:t>
            </a:r>
            <a:r>
              <a:rPr b="1" spc="-55" dirty="0">
                <a:latin typeface="Calibri"/>
                <a:cs typeface="Calibri"/>
              </a:rPr>
              <a:t>r</a:t>
            </a:r>
            <a:r>
              <a:rPr b="1" dirty="0">
                <a:latin typeface="Calibri"/>
                <a:cs typeface="Calibri"/>
              </a:rPr>
              <a:t>a</a:t>
            </a:r>
            <a:r>
              <a:rPr b="1" spc="-10" dirty="0">
                <a:latin typeface="Calibri"/>
                <a:cs typeface="Calibri"/>
              </a:rPr>
              <a:t>l</a:t>
            </a:r>
            <a:r>
              <a:rPr b="1" dirty="0">
                <a:latin typeface="Calibri"/>
                <a:cs typeface="Calibri"/>
              </a:rPr>
              <a:t>l</a:t>
            </a:r>
            <a:r>
              <a:rPr lang="en-US" b="1" dirty="0">
                <a:latin typeface="Calibri"/>
                <a:cs typeface="Calibri"/>
              </a:rPr>
              <a:t>: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FB0D6501-B29A-FE5D-24B8-66CA88143C63}"/>
              </a:ext>
            </a:extLst>
          </p:cNvPr>
          <p:cNvSpPr txBox="1"/>
          <p:nvPr/>
        </p:nvSpPr>
        <p:spPr>
          <a:xfrm>
            <a:off x="1498862" y="6011226"/>
            <a:ext cx="612932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pc="-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Cd</a:t>
            </a:r>
            <a:r>
              <a:rPr spc="5" dirty="0">
                <a:latin typeface="Calibri"/>
                <a:cs typeface="Calibri"/>
              </a:rPr>
              <a:t>(</a:t>
            </a:r>
            <a:r>
              <a:rPr spc="-5" dirty="0">
                <a:latin typeface="Calibri"/>
                <a:cs typeface="Calibri"/>
              </a:rPr>
              <a:t>OH</a:t>
            </a:r>
            <a:r>
              <a:rPr spc="10" dirty="0">
                <a:latin typeface="Calibri"/>
                <a:cs typeface="Calibri"/>
              </a:rPr>
              <a:t>)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(s</a:t>
            </a:r>
            <a:r>
              <a:rPr dirty="0">
                <a:latin typeface="Calibri"/>
                <a:cs typeface="Calibri"/>
              </a:rPr>
              <a:t>) + 2Ni(</a:t>
            </a:r>
            <a:r>
              <a:rPr spc="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</a:t>
            </a:r>
            <a:r>
              <a:rPr spc="5" dirty="0">
                <a:latin typeface="Calibri"/>
                <a:cs typeface="Calibri"/>
              </a:rPr>
              <a:t>)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dirty="0">
                <a:latin typeface="Calibri"/>
                <a:cs typeface="Calibri"/>
              </a:rPr>
              <a:t>(s)  →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Cd</a:t>
            </a:r>
            <a:r>
              <a:rPr spc="5" dirty="0">
                <a:latin typeface="Calibri"/>
                <a:cs typeface="Calibri"/>
              </a:rPr>
              <a:t>(</a:t>
            </a:r>
            <a:r>
              <a:rPr dirty="0">
                <a:latin typeface="Calibri"/>
                <a:cs typeface="Calibri"/>
              </a:rPr>
              <a:t>s) + </a:t>
            </a:r>
            <a:r>
              <a:rPr spc="5" dirty="0">
                <a:latin typeface="Calibri"/>
                <a:cs typeface="Calibri"/>
              </a:rPr>
              <a:t>2</a:t>
            </a:r>
            <a:r>
              <a:rPr dirty="0">
                <a:latin typeface="Calibri"/>
                <a:cs typeface="Calibri"/>
              </a:rPr>
              <a:t>NiO(OH</a:t>
            </a:r>
            <a:r>
              <a:rPr spc="5" dirty="0">
                <a:latin typeface="Calibri"/>
                <a:cs typeface="Calibri"/>
              </a:rPr>
              <a:t>)</a:t>
            </a:r>
            <a:r>
              <a:rPr dirty="0">
                <a:latin typeface="Calibri"/>
                <a:cs typeface="Calibri"/>
              </a:rPr>
              <a:t>(s)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+ 2</a:t>
            </a:r>
            <a:r>
              <a:rPr spc="15" dirty="0">
                <a:latin typeface="Calibri"/>
                <a:cs typeface="Calibri"/>
              </a:rPr>
              <a:t>H</a:t>
            </a:r>
            <a:r>
              <a:rPr spc="7" baseline="-21367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O</a:t>
            </a:r>
            <a:r>
              <a:rPr spc="5" dirty="0">
                <a:latin typeface="Calibri"/>
                <a:cs typeface="Calibri"/>
              </a:rPr>
              <a:t>(</a:t>
            </a:r>
            <a:r>
              <a:rPr dirty="0">
                <a:latin typeface="Calibri"/>
                <a:cs typeface="Calibri"/>
              </a:rPr>
              <a:t>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7743B6-4C2C-FD5D-6F9E-51D2E3274FB6}"/>
              </a:ext>
            </a:extLst>
          </p:cNvPr>
          <p:cNvSpPr txBox="1"/>
          <p:nvPr/>
        </p:nvSpPr>
        <p:spPr>
          <a:xfrm>
            <a:off x="1008209" y="4710424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20.6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Illustration of a nickel–cadmium cell.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DE8A69-F100-5FB3-E927-26F75F595FAA}"/>
              </a:ext>
            </a:extLst>
          </p:cNvPr>
          <p:cNvSpPr txBox="1"/>
          <p:nvPr/>
        </p:nvSpPr>
        <p:spPr>
          <a:xfrm>
            <a:off x="4571999" y="3721248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20.7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Examples of secondary cells.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F4C6E94-909D-72D9-F1A7-5C07E4853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47" y="1171575"/>
            <a:ext cx="3020436" cy="34593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6C2B74-3318-0536-D255-D91922D1D9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84870" y="1658320"/>
            <a:ext cx="2934489" cy="19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24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Electrolytic cells</a:t>
            </a:r>
            <a:endParaRPr lang="en-GB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58E2ADAF-33D9-2A56-5654-0E0223328FF6}"/>
              </a:ext>
            </a:extLst>
          </p:cNvPr>
          <p:cNvSpPr txBox="1"/>
          <p:nvPr/>
        </p:nvSpPr>
        <p:spPr>
          <a:xfrm>
            <a:off x="670708" y="4507992"/>
            <a:ext cx="7652198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Ele</a:t>
            </a:r>
            <a:r>
              <a:rPr sz="1800" b="1" spc="-5" dirty="0">
                <a:latin typeface="Calibri"/>
                <a:cs typeface="Calibri"/>
              </a:rPr>
              <a:t>ct</a:t>
            </a:r>
            <a:r>
              <a:rPr sz="1800" b="1" spc="-25" dirty="0">
                <a:latin typeface="Calibri"/>
                <a:cs typeface="Calibri"/>
              </a:rPr>
              <a:t>r</a:t>
            </a:r>
            <a:r>
              <a:rPr sz="1800" b="1" spc="-10" dirty="0">
                <a:latin typeface="Calibri"/>
                <a:cs typeface="Calibri"/>
              </a:rPr>
              <a:t>oly</a:t>
            </a:r>
            <a:r>
              <a:rPr sz="1800" b="1" spc="-35" dirty="0">
                <a:latin typeface="Calibri"/>
                <a:cs typeface="Calibri"/>
              </a:rPr>
              <a:t>t</a:t>
            </a:r>
            <a:r>
              <a:rPr sz="1800" b="1" dirty="0">
                <a:latin typeface="Calibri"/>
                <a:cs typeface="Calibri"/>
              </a:rPr>
              <a:t>e</a:t>
            </a:r>
            <a:r>
              <a:rPr lang="en-US" sz="1800" b="1" dirty="0">
                <a:latin typeface="Calibri"/>
                <a:cs typeface="Calibri"/>
              </a:rPr>
              <a:t>: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lang="en-US" sz="1800" dirty="0">
                <a:latin typeface="Calibri"/>
                <a:cs typeface="Calibri"/>
              </a:rPr>
              <a:t>a solution, or a molten compound, that will conduct electricity </a:t>
            </a:r>
            <a:br>
              <a:rPr lang="en-US" sz="1800" dirty="0">
                <a:latin typeface="Calibri"/>
                <a:cs typeface="Calibri"/>
              </a:rPr>
            </a:br>
            <a:r>
              <a:rPr lang="en-US" sz="1800" dirty="0">
                <a:latin typeface="Calibri"/>
                <a:cs typeface="Calibri"/>
              </a:rPr>
              <a:t>due to the presence of ions that are free to move towards the electrodes.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C80C53E0-314F-22DE-E937-D38AEE85ED0B}"/>
              </a:ext>
            </a:extLst>
          </p:cNvPr>
          <p:cNvSpPr txBox="1"/>
          <p:nvPr/>
        </p:nvSpPr>
        <p:spPr>
          <a:xfrm>
            <a:off x="773836" y="1127912"/>
            <a:ext cx="513016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Co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m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pariso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b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2000" spc="-20" dirty="0">
                <a:solidFill>
                  <a:srgbClr val="00929F"/>
                </a:solidFill>
                <a:latin typeface="Calibri"/>
                <a:cs typeface="Calibri"/>
              </a:rPr>
              <a:t>w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ect</a:t>
            </a:r>
            <a:r>
              <a:rPr sz="2000" spc="-45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ol</a:t>
            </a:r>
            <a:r>
              <a:rPr sz="2000" spc="10" dirty="0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tic</a:t>
            </a:r>
            <a:r>
              <a:rPr sz="2000" spc="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and </a:t>
            </a:r>
            <a:r>
              <a:rPr sz="2000" spc="-40" dirty="0">
                <a:solidFill>
                  <a:srgbClr val="00929F"/>
                </a:solidFill>
                <a:latin typeface="Calibri"/>
                <a:cs typeface="Calibri"/>
              </a:rPr>
              <a:t>v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ol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2000" spc="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cel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s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2" name="object 4">
            <a:extLst>
              <a:ext uri="{FF2B5EF4-FFF2-40B4-BE49-F238E27FC236}">
                <a16:creationId xmlns:a16="http://schemas.microsoft.com/office/drawing/2014/main" id="{1B0DA916-7A7D-426E-AD49-F0346EC844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141336"/>
              </p:ext>
            </p:extLst>
          </p:nvPr>
        </p:nvGraphicFramePr>
        <p:xfrm>
          <a:off x="797306" y="1792365"/>
          <a:ext cx="4880279" cy="1224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5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5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lect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ode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lect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ol</a:t>
                      </a:r>
                      <a:r>
                        <a:rPr sz="1800" b="1" spc="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tic</a:t>
                      </a:r>
                      <a:r>
                        <a:rPr sz="18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cell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spc="-9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ol</a:t>
                      </a:r>
                      <a:r>
                        <a:rPr sz="1800" b="1" spc="-3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ic</a:t>
                      </a:r>
                      <a:r>
                        <a:rPr sz="18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cell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493">
                <a:tc>
                  <a:txBody>
                    <a:bodyPr/>
                    <a:lstStyle/>
                    <a:p>
                      <a:pPr marL="461009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ode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spc="-4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ti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Ne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ti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thode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Ne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ti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800" spc="-4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os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ti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66785A2-1A4F-6BA8-04BB-B0C4F662DC66}"/>
              </a:ext>
            </a:extLst>
          </p:cNvPr>
          <p:cNvSpPr txBox="1"/>
          <p:nvPr/>
        </p:nvSpPr>
        <p:spPr>
          <a:xfrm>
            <a:off x="6154546" y="3787180"/>
            <a:ext cx="271520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An electrolytic cell.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E13D672-21FB-F5D5-261F-4E9E567AD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789" y="1458426"/>
            <a:ext cx="2556502" cy="225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91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Reactions of alcohols</a:t>
            </a:r>
            <a:endParaRPr lang="en-GB" dirty="0"/>
          </a:p>
        </p:txBody>
      </p:sp>
      <p:sp>
        <p:nvSpPr>
          <p:cNvPr id="13" name="object 22">
            <a:extLst>
              <a:ext uri="{FF2B5EF4-FFF2-40B4-BE49-F238E27FC236}">
                <a16:creationId xmlns:a16="http://schemas.microsoft.com/office/drawing/2014/main" id="{2AB4A643-B9A6-1D70-D998-F2B0B8918B36}"/>
              </a:ext>
            </a:extLst>
          </p:cNvPr>
          <p:cNvSpPr txBox="1"/>
          <p:nvPr/>
        </p:nvSpPr>
        <p:spPr>
          <a:xfrm>
            <a:off x="739657" y="1171575"/>
            <a:ext cx="17646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P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m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2000" spc="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ohols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4648DB26-9C78-20F1-1DB9-ACBC788383EF}"/>
              </a:ext>
            </a:extLst>
          </p:cNvPr>
          <p:cNvSpPr txBox="1"/>
          <p:nvPr/>
        </p:nvSpPr>
        <p:spPr>
          <a:xfrm>
            <a:off x="7148605" y="5521514"/>
            <a:ext cx="1504315" cy="4622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92710">
              <a:lnSpc>
                <a:spcPct val="100000"/>
              </a:lnSpc>
            </a:pPr>
            <a:r>
              <a:rPr sz="2400" b="1" spc="-15" dirty="0">
                <a:latin typeface="Calibri"/>
                <a:cs typeface="Calibri"/>
              </a:rPr>
              <a:t>Oxid</a:t>
            </a:r>
            <a:r>
              <a:rPr sz="2400" b="1" spc="-40" dirty="0">
                <a:latin typeface="Calibri"/>
                <a:cs typeface="Calibri"/>
              </a:rPr>
              <a:t>a</a:t>
            </a:r>
            <a:r>
              <a:rPr sz="2400" b="1" spc="-10" dirty="0">
                <a:latin typeface="Calibri"/>
                <a:cs typeface="Calibri"/>
              </a:rPr>
              <a:t>t</a:t>
            </a:r>
            <a:r>
              <a:rPr sz="2400" b="1" spc="-20" dirty="0">
                <a:latin typeface="Calibri"/>
                <a:cs typeface="Calibri"/>
              </a:rPr>
              <a:t>i</a:t>
            </a:r>
            <a:r>
              <a:rPr sz="2400" b="1" spc="-15" dirty="0">
                <a:latin typeface="Calibri"/>
                <a:cs typeface="Calibri"/>
              </a:rPr>
              <a:t>on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58ABD962-8635-6C42-B298-4FA844BF83EF}"/>
              </a:ext>
            </a:extLst>
          </p:cNvPr>
          <p:cNvSpPr txBox="1"/>
          <p:nvPr/>
        </p:nvSpPr>
        <p:spPr>
          <a:xfrm>
            <a:off x="739657" y="3088676"/>
            <a:ext cx="47752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.</a:t>
            </a:r>
            <a:r>
              <a:rPr sz="2400" dirty="0">
                <a:latin typeface="Calibri"/>
                <a:cs typeface="Calibri"/>
              </a:rPr>
              <a:t>g.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44F259A-7EC6-36F8-B286-1AE65D239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46" y="1807544"/>
            <a:ext cx="6231221" cy="831917"/>
          </a:xfrm>
          <a:prstGeom prst="rect">
            <a:avLst/>
          </a:prstGeom>
        </p:spPr>
      </p:pic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A4EF601E-4D22-F21D-3DF2-DD8639517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476" y="3545633"/>
            <a:ext cx="6542434" cy="13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91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Secondary alcohols</a:t>
            </a:r>
            <a:endParaRPr lang="en-GB" dirty="0"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6AB45ADF-FE87-2273-2D17-D750DC69784D}"/>
              </a:ext>
            </a:extLst>
          </p:cNvPr>
          <p:cNvSpPr txBox="1"/>
          <p:nvPr/>
        </p:nvSpPr>
        <p:spPr>
          <a:xfrm>
            <a:off x="919563" y="2441396"/>
            <a:ext cx="4775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e</a:t>
            </a:r>
            <a:r>
              <a:rPr sz="2000" spc="20" dirty="0">
                <a:latin typeface="Calibri"/>
                <a:cs typeface="Calibri"/>
              </a:rPr>
              <a:t>.</a:t>
            </a:r>
            <a:r>
              <a:rPr sz="2000" dirty="0">
                <a:latin typeface="Calibri"/>
                <a:cs typeface="Calibri"/>
              </a:rPr>
              <a:t>g.</a:t>
            </a:r>
          </a:p>
        </p:txBody>
      </p:sp>
      <p:sp>
        <p:nvSpPr>
          <p:cNvPr id="19" name="object 45">
            <a:extLst>
              <a:ext uri="{FF2B5EF4-FFF2-40B4-BE49-F238E27FC236}">
                <a16:creationId xmlns:a16="http://schemas.microsoft.com/office/drawing/2014/main" id="{FA76C159-9356-F4DF-DB51-4A08B85E2E70}"/>
              </a:ext>
            </a:extLst>
          </p:cNvPr>
          <p:cNvSpPr txBox="1"/>
          <p:nvPr/>
        </p:nvSpPr>
        <p:spPr>
          <a:xfrm>
            <a:off x="771284" y="4197649"/>
            <a:ext cx="154368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60" dirty="0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1800" spc="-10" dirty="0">
                <a:solidFill>
                  <a:srgbClr val="00929F"/>
                </a:solidFill>
                <a:latin typeface="Calibri"/>
                <a:cs typeface="Calibri"/>
              </a:rPr>
              <a:t>ert</a:t>
            </a:r>
            <a:r>
              <a:rPr sz="1800" spc="-15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1800" spc="-1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1800" spc="-5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1800" spc="-10" dirty="0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1800" dirty="0">
                <a:solidFill>
                  <a:srgbClr val="00929F"/>
                </a:solidFill>
                <a:latin typeface="Calibri"/>
                <a:cs typeface="Calibri"/>
              </a:rPr>
              <a:t> al</a:t>
            </a:r>
            <a:r>
              <a:rPr sz="1800" spc="-25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1800" spc="-5" dirty="0">
                <a:solidFill>
                  <a:srgbClr val="00929F"/>
                </a:solidFill>
                <a:latin typeface="Calibri"/>
                <a:cs typeface="Calibri"/>
              </a:rPr>
              <a:t>ohols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6" name="Picture 5" descr="A picture containing text, clock, antenna&#10;&#10;Description automatically generated">
            <a:extLst>
              <a:ext uri="{FF2B5EF4-FFF2-40B4-BE49-F238E27FC236}">
                <a16:creationId xmlns:a16="http://schemas.microsoft.com/office/drawing/2014/main" id="{F972F0E4-67FA-CA57-B0C5-4EE490387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285" y="2542778"/>
            <a:ext cx="5196866" cy="1506708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87E3591-DE49-6474-5263-823EC9C4B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768" y="4666849"/>
            <a:ext cx="4269824" cy="1526289"/>
          </a:xfrm>
          <a:prstGeom prst="rect">
            <a:avLst/>
          </a:prstGeom>
        </p:spPr>
      </p:pic>
      <p:pic>
        <p:nvPicPr>
          <p:cNvPr id="5" name="Picture 4" descr="A black arrow pointing to a black line&#10;&#10;Description automatically generated">
            <a:extLst>
              <a:ext uri="{FF2B5EF4-FFF2-40B4-BE49-F238E27FC236}">
                <a16:creationId xmlns:a16="http://schemas.microsoft.com/office/drawing/2014/main" id="{163E70EF-4A36-85F4-F745-FCF83DAD1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567" y="1112145"/>
            <a:ext cx="5733325" cy="111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74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Reduction reactions</a:t>
            </a:r>
            <a:endParaRPr lang="en-GB" dirty="0"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D2ECBCEF-8E8A-5D21-A762-D207DC441834}"/>
              </a:ext>
            </a:extLst>
          </p:cNvPr>
          <p:cNvSpPr txBox="1"/>
          <p:nvPr/>
        </p:nvSpPr>
        <p:spPr>
          <a:xfrm>
            <a:off x="773887" y="1083691"/>
            <a:ext cx="590740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Ald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55" dirty="0">
                <a:latin typeface="Calibri"/>
                <a:cs typeface="Calibri"/>
              </a:rPr>
              <a:t>h</a:t>
            </a:r>
            <a:r>
              <a:rPr sz="2000" spc="-35" dirty="0">
                <a:latin typeface="Calibri"/>
                <a:cs typeface="Calibri"/>
              </a:rPr>
              <a:t>y</a:t>
            </a:r>
            <a:r>
              <a:rPr sz="2000" spc="-20" dirty="0">
                <a:latin typeface="Calibri"/>
                <a:cs typeface="Calibri"/>
              </a:rPr>
              <a:t>d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a</a:t>
            </a:r>
            <a:r>
              <a:rPr sz="2000" spc="-45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45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d</a:t>
            </a:r>
            <a:r>
              <a:rPr sz="2000" spc="-5" dirty="0">
                <a:latin typeface="Calibri"/>
                <a:cs typeface="Calibri"/>
              </a:rPr>
              <a:t>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spc="-15" dirty="0">
                <a:latin typeface="Calibri"/>
                <a:cs typeface="Calibri"/>
              </a:rPr>
              <a:t>ed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40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 prim</a:t>
            </a:r>
            <a:r>
              <a:rPr sz="2000" spc="10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y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15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ohols</a:t>
            </a:r>
            <a:r>
              <a:rPr sz="2000" dirty="0">
                <a:latin typeface="Calibri"/>
                <a:cs typeface="Calibri"/>
              </a:rPr>
              <a:t>, e</a:t>
            </a:r>
            <a:r>
              <a:rPr sz="2000" spc="20" dirty="0">
                <a:latin typeface="Calibri"/>
                <a:cs typeface="Calibri"/>
              </a:rPr>
              <a:t>.</a:t>
            </a:r>
            <a:r>
              <a:rPr sz="2000" dirty="0">
                <a:latin typeface="Calibri"/>
                <a:cs typeface="Calibri"/>
              </a:rPr>
              <a:t>g.</a:t>
            </a: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6D608817-010A-A854-D3CC-BA2BE44AF990}"/>
              </a:ext>
            </a:extLst>
          </p:cNvPr>
          <p:cNvSpPr txBox="1"/>
          <p:nvPr/>
        </p:nvSpPr>
        <p:spPr>
          <a:xfrm>
            <a:off x="755069" y="3584575"/>
            <a:ext cx="591629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65" dirty="0">
                <a:latin typeface="Calibri"/>
                <a:cs typeface="Calibri"/>
              </a:rPr>
              <a:t>K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4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one</a:t>
            </a:r>
            <a:r>
              <a:rPr sz="2000" dirty="0">
                <a:latin typeface="Calibri"/>
                <a:cs typeface="Calibri"/>
              </a:rPr>
              <a:t>s </a:t>
            </a:r>
            <a:r>
              <a:rPr sz="2000" spc="-15" dirty="0">
                <a:latin typeface="Calibri"/>
                <a:cs typeface="Calibri"/>
              </a:rPr>
              <a:t>a</a:t>
            </a:r>
            <a:r>
              <a:rPr sz="2000" spc="-50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4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educ</a:t>
            </a:r>
            <a:r>
              <a:rPr sz="2000" spc="-15" dirty="0">
                <a:latin typeface="Calibri"/>
                <a:cs typeface="Calibri"/>
              </a:rPr>
              <a:t>ed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3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se</a:t>
            </a:r>
            <a:r>
              <a:rPr sz="2000" spc="-35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onda</a:t>
            </a:r>
            <a:r>
              <a:rPr sz="2000" spc="10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y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2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oh</a:t>
            </a:r>
            <a:r>
              <a:rPr sz="2000" spc="-1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ls,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5" dirty="0">
                <a:latin typeface="Calibri"/>
                <a:cs typeface="Calibri"/>
              </a:rPr>
              <a:t>.</a:t>
            </a:r>
            <a:r>
              <a:rPr sz="2000" dirty="0">
                <a:latin typeface="Calibri"/>
                <a:cs typeface="Calibri"/>
              </a:rPr>
              <a:t>g.</a:t>
            </a:r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83C73625-F482-C886-A46D-2710C4E48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360" y="894001"/>
            <a:ext cx="1724891" cy="1788190"/>
          </a:xfrm>
          <a:prstGeom prst="rect">
            <a:avLst/>
          </a:prstGeom>
        </p:spPr>
      </p:pic>
      <p:pic>
        <p:nvPicPr>
          <p:cNvPr id="8" name="Picture 7" descr="Diagram&#10;&#10;Description automatically generated with low confidence">
            <a:extLst>
              <a:ext uri="{FF2B5EF4-FFF2-40B4-BE49-F238E27FC236}">
                <a16:creationId xmlns:a16="http://schemas.microsoft.com/office/drawing/2014/main" id="{22EA0EE8-4013-E9AF-B6C7-29C4EC312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673" y="1714196"/>
            <a:ext cx="4692569" cy="1605534"/>
          </a:xfrm>
          <a:prstGeom prst="rect">
            <a:avLst/>
          </a:prstGeom>
        </p:spPr>
      </p:pic>
      <p:pic>
        <p:nvPicPr>
          <p:cNvPr id="13" name="Picture 1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66669D9-089D-6089-2727-132440F4CE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673" y="4233803"/>
            <a:ext cx="5646361" cy="155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50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Reduction reactions</a:t>
            </a:r>
            <a:endParaRPr lang="en-GB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8A4FF7F1-6A84-0375-BF89-1EB7FA50CE1F}"/>
              </a:ext>
            </a:extLst>
          </p:cNvPr>
          <p:cNvSpPr txBox="1"/>
          <p:nvPr/>
        </p:nvSpPr>
        <p:spPr>
          <a:xfrm>
            <a:off x="785726" y="1263421"/>
            <a:ext cx="550100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Carb</a:t>
            </a:r>
            <a:r>
              <a:rPr sz="2000" spc="-35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xy</a:t>
            </a:r>
            <a:r>
              <a:rPr sz="2000" spc="-10" dirty="0">
                <a:latin typeface="Calibri"/>
                <a:cs typeface="Calibri"/>
              </a:rPr>
              <a:t>l</a:t>
            </a:r>
            <a:r>
              <a:rPr sz="2000" dirty="0">
                <a:latin typeface="Calibri"/>
                <a:cs typeface="Calibri"/>
              </a:rPr>
              <a:t>ic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acids a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educed</a:t>
            </a:r>
            <a:r>
              <a:rPr sz="2000" spc="-25" dirty="0">
                <a:latin typeface="Calibri"/>
                <a:cs typeface="Calibri"/>
              </a:rPr>
              <a:t> t</a:t>
            </a:r>
            <a:r>
              <a:rPr sz="2000" dirty="0">
                <a:latin typeface="Calibri"/>
                <a:cs typeface="Calibri"/>
              </a:rPr>
              <a:t>o </a:t>
            </a:r>
            <a:r>
              <a:rPr sz="2000" spc="-5" dirty="0">
                <a:latin typeface="Calibri"/>
                <a:cs typeface="Calibri"/>
              </a:rPr>
              <a:t>pri</a:t>
            </a:r>
            <a:r>
              <a:rPr sz="2000" spc="-10" dirty="0">
                <a:latin typeface="Calibri"/>
                <a:cs typeface="Calibri"/>
              </a:rPr>
              <a:t>m</a:t>
            </a:r>
            <a:r>
              <a:rPr sz="2000" dirty="0">
                <a:latin typeface="Calibri"/>
                <a:cs typeface="Calibri"/>
              </a:rPr>
              <a:t>ary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5" dirty="0">
                <a:latin typeface="Calibri"/>
                <a:cs typeface="Calibri"/>
              </a:rPr>
              <a:t>l</a:t>
            </a:r>
            <a:r>
              <a:rPr sz="2000" spc="-1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ohol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5" dirty="0">
                <a:latin typeface="Calibri"/>
                <a:cs typeface="Calibri"/>
              </a:rPr>
              <a:t>.</a:t>
            </a:r>
            <a:r>
              <a:rPr sz="2000" dirty="0">
                <a:latin typeface="Calibri"/>
                <a:cs typeface="Calibri"/>
              </a:rPr>
              <a:t>g.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F93EF862-6D2B-7CF1-2F78-B3EE149594B4}"/>
              </a:ext>
            </a:extLst>
          </p:cNvPr>
          <p:cNvSpPr txBox="1"/>
          <p:nvPr/>
        </p:nvSpPr>
        <p:spPr>
          <a:xfrm>
            <a:off x="785726" y="4003240"/>
            <a:ext cx="578294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tion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ann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s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op</a:t>
            </a:r>
            <a:r>
              <a:rPr sz="2000" spc="5" dirty="0">
                <a:latin typeface="Calibri"/>
                <a:cs typeface="Calibri"/>
              </a:rPr>
              <a:t>p</a:t>
            </a:r>
            <a:r>
              <a:rPr sz="2000" dirty="0">
                <a:latin typeface="Calibri"/>
                <a:cs typeface="Calibri"/>
              </a:rPr>
              <a:t>ed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 t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 alde</a:t>
            </a:r>
            <a:r>
              <a:rPr sz="2000" spc="-35" dirty="0">
                <a:latin typeface="Calibri"/>
                <a:cs typeface="Calibri"/>
              </a:rPr>
              <a:t>h</a:t>
            </a:r>
            <a:r>
              <a:rPr sz="2000" spc="-20" dirty="0">
                <a:latin typeface="Calibri"/>
                <a:cs typeface="Calibri"/>
              </a:rPr>
              <a:t>y</a:t>
            </a:r>
            <a:r>
              <a:rPr sz="2000" spc="-5" dirty="0">
                <a:latin typeface="Calibri"/>
                <a:cs typeface="Calibri"/>
              </a:rPr>
              <a:t>d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s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779A3D-1A38-BA90-E4AC-1FB2FC32A9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69840" y="1862564"/>
            <a:ext cx="7772613" cy="172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45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Reduction reactions</a:t>
            </a:r>
            <a:endParaRPr lang="en-GB" dirty="0"/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073262B9-2E3B-0BCC-AFB3-8A20AA8E8E05}"/>
              </a:ext>
            </a:extLst>
          </p:cNvPr>
          <p:cNvSpPr txBox="1"/>
          <p:nvPr/>
        </p:nvSpPr>
        <p:spPr>
          <a:xfrm>
            <a:off x="755551" y="1340617"/>
            <a:ext cx="818404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latin typeface="Calibri"/>
                <a:cs typeface="Calibri"/>
              </a:rPr>
              <a:t>Al</a:t>
            </a:r>
            <a:r>
              <a:rPr sz="2000" spc="-85" dirty="0">
                <a:latin typeface="Calibri"/>
                <a:cs typeface="Calibri"/>
              </a:rPr>
              <a:t>k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n</a:t>
            </a:r>
            <a:r>
              <a:rPr sz="2000" spc="-15" dirty="0">
                <a:latin typeface="Calibri"/>
                <a:cs typeface="Calibri"/>
              </a:rPr>
              <a:t>es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alk</a:t>
            </a:r>
            <a:r>
              <a:rPr sz="2000" spc="-5" dirty="0">
                <a:latin typeface="Calibri"/>
                <a:cs typeface="Calibri"/>
              </a:rPr>
              <a:t>y</a:t>
            </a:r>
            <a:r>
              <a:rPr sz="2000" spc="-20" dirty="0">
                <a:latin typeface="Calibri"/>
                <a:cs typeface="Calibri"/>
              </a:rPr>
              <a:t>n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3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an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b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0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d</a:t>
            </a:r>
            <a:r>
              <a:rPr sz="2000" spc="-5" dirty="0">
                <a:latin typeface="Calibri"/>
                <a:cs typeface="Calibri"/>
              </a:rPr>
              <a:t>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spc="-15" dirty="0">
                <a:latin typeface="Calibri"/>
                <a:cs typeface="Calibri"/>
              </a:rPr>
              <a:t>ed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by</a:t>
            </a:r>
            <a:r>
              <a:rPr sz="2000" dirty="0">
                <a:latin typeface="Calibri"/>
                <a:cs typeface="Calibri"/>
              </a:rPr>
              <a:t> a</a:t>
            </a:r>
            <a:r>
              <a:rPr sz="2000" spc="-5" dirty="0">
                <a:latin typeface="Calibri"/>
                <a:cs typeface="Calibri"/>
              </a:rPr>
              <a:t>ddi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-15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H</a:t>
            </a:r>
            <a:r>
              <a:rPr sz="2000" spc="-15" baseline="-20833" dirty="0">
                <a:latin typeface="Calibri"/>
                <a:cs typeface="Calibri"/>
              </a:rPr>
              <a:t>2</a:t>
            </a:r>
            <a:r>
              <a:rPr sz="2000" spc="7" baseline="-20833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p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ese</a:t>
            </a:r>
            <a:r>
              <a:rPr sz="2000" spc="-20" dirty="0">
                <a:latin typeface="Calibri"/>
                <a:cs typeface="Calibri"/>
              </a:rPr>
              <a:t>nc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35" dirty="0">
                <a:latin typeface="Calibri"/>
                <a:cs typeface="Calibri"/>
              </a:rPr>
              <a:t>c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spc="-3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15" dirty="0">
                <a:latin typeface="Calibri"/>
                <a:cs typeface="Calibri"/>
              </a:rPr>
              <a:t>y</a:t>
            </a:r>
            <a:r>
              <a:rPr sz="2000" spc="-3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E64B98-C68C-E37A-F229-BF65482417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43806" y="2199589"/>
            <a:ext cx="5554958" cy="1419260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071E6DCB-9AB7-38B2-5A43-D417604BF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78" y="4286202"/>
            <a:ext cx="6152002" cy="79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22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6769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Standard hydrogen electrode</a:t>
            </a:r>
            <a:endParaRPr lang="en-GB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E2392F6A-C168-4F6F-B2D8-31137B1BC672}"/>
              </a:ext>
            </a:extLst>
          </p:cNvPr>
          <p:cNvSpPr txBox="1"/>
          <p:nvPr/>
        </p:nvSpPr>
        <p:spPr>
          <a:xfrm>
            <a:off x="760358" y="1199895"/>
            <a:ext cx="4232983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en-US" sz="1800" spc="-5" dirty="0">
                <a:latin typeface="Calibri"/>
                <a:cs typeface="Calibri"/>
              </a:rPr>
              <a:t>Standard cell potential: the electromotive force (voltage) produced when two half-cells are connected under standard conditions </a:t>
            </a:r>
            <a:br>
              <a:rPr lang="en-US" sz="1800" spc="-5" dirty="0">
                <a:latin typeface="Calibri"/>
                <a:cs typeface="Calibri"/>
              </a:rPr>
            </a:br>
            <a:r>
              <a:rPr lang="en-US" sz="1800" spc="-5" dirty="0">
                <a:latin typeface="Calibri"/>
                <a:cs typeface="Calibri"/>
              </a:rPr>
              <a:t>(all concentrations 1 mol dm</a:t>
            </a:r>
            <a:r>
              <a:rPr lang="en-US" sz="1800" spc="-5" baseline="30000" dirty="0">
                <a:latin typeface="Calibri"/>
                <a:cs typeface="Calibri"/>
              </a:rPr>
              <a:t>–3</a:t>
            </a:r>
            <a:r>
              <a:rPr lang="en-US" sz="1800" spc="-5" dirty="0">
                <a:latin typeface="Calibri"/>
                <a:cs typeface="Calibri"/>
              </a:rPr>
              <a:t> and pressure 100 kPa). This drives the movement of electrons through the external circuit</a:t>
            </a:r>
            <a:br>
              <a:rPr lang="en-US" sz="1800" spc="-5" dirty="0">
                <a:latin typeface="Calibri"/>
                <a:cs typeface="Calibri"/>
              </a:rPr>
            </a:br>
            <a:r>
              <a:rPr lang="en-US" sz="1800" spc="-5" dirty="0">
                <a:latin typeface="Calibri"/>
                <a:cs typeface="Calibri"/>
              </a:rPr>
              <a:t>from the negative electrode to the</a:t>
            </a:r>
            <a:br>
              <a:rPr lang="en-US" sz="1800" spc="-5" dirty="0">
                <a:latin typeface="Calibri"/>
                <a:cs typeface="Calibri"/>
              </a:rPr>
            </a:br>
            <a:r>
              <a:rPr lang="en-US" sz="1800" spc="-5" dirty="0">
                <a:latin typeface="Calibri"/>
                <a:cs typeface="Calibri"/>
              </a:rPr>
              <a:t>positive electrode.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333516-C6EA-7F03-D164-FAE0BCC7C8E8}"/>
              </a:ext>
            </a:extLst>
          </p:cNvPr>
          <p:cNvSpPr txBox="1"/>
          <p:nvPr/>
        </p:nvSpPr>
        <p:spPr>
          <a:xfrm>
            <a:off x="4460900" y="4928754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standard hydrogen electrode.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2FE2107E-C89B-5113-7AE9-CD4B89185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4237" y="31486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05173CD-C569-6BFA-DC6D-FA44D2B6A2B8}"/>
              </a:ext>
            </a:extLst>
          </p:cNvPr>
          <p:cNvGrpSpPr/>
          <p:nvPr/>
        </p:nvGrpSpPr>
        <p:grpSpPr>
          <a:xfrm>
            <a:off x="1474237" y="3504492"/>
            <a:ext cx="2519862" cy="2117753"/>
            <a:chOff x="1374775" y="2671488"/>
            <a:chExt cx="3048153" cy="2718075"/>
          </a:xfrm>
        </p:grpSpPr>
        <p:graphicFrame>
          <p:nvGraphicFramePr>
            <p:cNvPr id="25" name="Object 24">
              <a:extLst>
                <a:ext uri="{FF2B5EF4-FFF2-40B4-BE49-F238E27FC236}">
                  <a16:creationId xmlns:a16="http://schemas.microsoft.com/office/drawing/2014/main" id="{2EA6CEF6-F8DF-58B8-F02C-8B759564E7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2905522"/>
                </p:ext>
              </p:extLst>
            </p:nvPr>
          </p:nvGraphicFramePr>
          <p:xfrm>
            <a:off x="1374775" y="2801938"/>
            <a:ext cx="2006600" cy="2587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355320" imgH="457200" progId="Equation.DSMT4">
                    <p:embed/>
                  </p:oleObj>
                </mc:Choice>
                <mc:Fallback>
                  <p:oleObj name="Equation" r:id="rId3" imgW="355320" imgH="457200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4775" y="2801938"/>
                          <a:ext cx="2006600" cy="258762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DB9CA06-0183-F7B2-5E7E-EB7FDED7A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67014" y="2671488"/>
              <a:ext cx="1155914" cy="868687"/>
            </a:xfrm>
            <a:prstGeom prst="rect">
              <a:avLst/>
            </a:prstGeom>
          </p:spPr>
        </p:pic>
      </p:grp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1B64AC7-FAD9-71A4-3815-ADDA826FA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9902" y="1243326"/>
            <a:ext cx="3379951" cy="349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72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Measuring standard electrode potentials</a:t>
            </a:r>
            <a:endParaRPr lang="en-GB" dirty="0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F983EB91-5671-E4EA-1C06-9CA2D025D29C}"/>
              </a:ext>
            </a:extLst>
          </p:cNvPr>
          <p:cNvSpPr txBox="1"/>
          <p:nvPr/>
        </p:nvSpPr>
        <p:spPr>
          <a:xfrm>
            <a:off x="670708" y="1329753"/>
            <a:ext cx="683110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mo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ne</a:t>
            </a:r>
            <a:r>
              <a:rPr sz="2000" spc="-30" dirty="0">
                <a:latin typeface="Calibri"/>
                <a:cs typeface="Calibri"/>
              </a:rPr>
              <a:t>g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</a:t>
            </a:r>
            <a:r>
              <a:rPr sz="2000" spc="-35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st</a:t>
            </a:r>
            <a:r>
              <a:rPr sz="2000" dirty="0">
                <a:latin typeface="Calibri"/>
                <a:cs typeface="Calibri"/>
              </a:rPr>
              <a:t>anda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d 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l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ct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od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po</a:t>
            </a:r>
            <a:r>
              <a:rPr sz="2000" spc="-20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tia</a:t>
            </a:r>
            <a:r>
              <a:rPr sz="2000" spc="-10" dirty="0">
                <a:latin typeface="Calibri"/>
                <a:cs typeface="Calibri"/>
              </a:rPr>
              <a:t>l</a:t>
            </a:r>
            <a:r>
              <a:rPr sz="2000" dirty="0">
                <a:latin typeface="Calibri"/>
                <a:cs typeface="Calibri"/>
              </a:rPr>
              <a:t>,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onge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ing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2B7D69-113C-C46B-3462-F2267226B21F}"/>
              </a:ext>
            </a:extLst>
          </p:cNvPr>
          <p:cNvSpPr txBox="1"/>
          <p:nvPr/>
        </p:nvSpPr>
        <p:spPr>
          <a:xfrm>
            <a:off x="1334277" y="5812463"/>
            <a:ext cx="727787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20.10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Measuring the standard electrode potential of the Cu</a:t>
            </a:r>
            <a:r>
              <a:rPr lang="en-US" sz="1500" b="0" baseline="30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2+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/Cu half-cell.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7FBCD64-5BBF-F99B-6C66-8677CF2E7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173" y="2103484"/>
            <a:ext cx="5282519" cy="341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85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20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3DC53F2-6E10-4E75-A922-E2840E4BC5F6}"/>
              </a:ext>
            </a:extLst>
          </p:cNvPr>
          <p:cNvSpPr txBox="1"/>
          <p:nvPr/>
        </p:nvSpPr>
        <p:spPr>
          <a:xfrm>
            <a:off x="823315" y="1263529"/>
            <a:ext cx="4370853" cy="387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90000"/>
              </a:lnSpc>
              <a:spcAft>
                <a:spcPts val="1200"/>
              </a:spcAft>
            </a:pPr>
            <a:r>
              <a:rPr lang="en-IN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Electron transfer reactions</a:t>
            </a: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Calculating standard cell potentials</a:t>
            </a:r>
            <a:endParaRPr lang="en-GB" dirty="0"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119CB991-A65D-D42D-624A-133590647BD6}"/>
              </a:ext>
            </a:extLst>
          </p:cNvPr>
          <p:cNvSpPr txBox="1"/>
          <p:nvPr/>
        </p:nvSpPr>
        <p:spPr>
          <a:xfrm>
            <a:off x="775441" y="1403605"/>
            <a:ext cx="3937211" cy="20928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616" indent="-356616">
              <a:lnSpc>
                <a:spcPct val="100000"/>
              </a:lnSpc>
              <a:spcBef>
                <a:spcPts val="1200"/>
              </a:spcBef>
              <a:tabLst>
                <a:tab pos="355600" algn="l"/>
              </a:tabLst>
            </a:pPr>
            <a:r>
              <a:rPr lang="en-IN" sz="1800" b="1" i="0" u="none" strike="noStrike" baseline="0" dirty="0">
                <a:solidFill>
                  <a:srgbClr val="000000"/>
                </a:solidFill>
                <a:cs typeface="Calibri" panose="020F0502020204030204" pitchFamily="34" charset="0"/>
              </a:rPr>
              <a:t>1</a:t>
            </a:r>
            <a:r>
              <a:rPr lang="en-IN" sz="1800" i="0" u="none" strike="noStrike" baseline="0" dirty="0">
                <a:solidFill>
                  <a:srgbClr val="000000"/>
                </a:solidFill>
                <a:cs typeface="Calibri" panose="020F0502020204030204" pitchFamily="34" charset="0"/>
              </a:rPr>
              <a:t>	</a:t>
            </a:r>
            <a:r>
              <a:rPr sz="1800" spc="-75" dirty="0">
                <a:latin typeface="Calibri"/>
                <a:cs typeface="Calibri"/>
              </a:rPr>
              <a:t>W</a:t>
            </a:r>
            <a:r>
              <a:rPr sz="1800" dirty="0">
                <a:latin typeface="Calibri"/>
                <a:cs typeface="Calibri"/>
              </a:rPr>
              <a:t>r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d</a:t>
            </a:r>
            <a:r>
              <a:rPr sz="1800" spc="-10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wn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the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hal</a:t>
            </a:r>
            <a:r>
              <a:rPr sz="1800" spc="5" dirty="0">
                <a:latin typeface="Calibri"/>
                <a:cs typeface="Calibri"/>
              </a:rPr>
              <a:t>f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10" dirty="0">
                <a:latin typeface="Calibri"/>
                <a:cs typeface="Calibri"/>
              </a:rPr>
              <a:t>eq</a:t>
            </a:r>
            <a:r>
              <a:rPr sz="1800" spc="-5" dirty="0">
                <a:latin typeface="Calibri"/>
                <a:cs typeface="Calibri"/>
              </a:rPr>
              <a:t>u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on</a:t>
            </a:r>
            <a:r>
              <a:rPr sz="1800" dirty="0">
                <a:latin typeface="Calibri"/>
                <a:cs typeface="Calibri"/>
              </a:rPr>
              <a:t>s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 </a:t>
            </a:r>
            <a:r>
              <a:rPr sz="1800" spc="-20" dirty="0">
                <a:latin typeface="Calibri"/>
                <a:cs typeface="Calibri"/>
              </a:rPr>
              <a:t>s</a:t>
            </a:r>
            <a:r>
              <a:rPr sz="1800" spc="-40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elec</a:t>
            </a:r>
            <a:r>
              <a:rPr sz="1800" spc="-20" dirty="0">
                <a:latin typeface="Calibri"/>
                <a:cs typeface="Calibri"/>
              </a:rPr>
              <a:t>t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5" dirty="0">
                <a:latin typeface="Calibri"/>
                <a:cs typeface="Calibri"/>
              </a:rPr>
              <a:t>ode</a:t>
            </a:r>
            <a:r>
              <a:rPr lang="en-US" sz="1800" spc="-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po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-2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als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f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 </a:t>
            </a:r>
            <a:br>
              <a:rPr lang="en-US" sz="1800" dirty="0">
                <a:latin typeface="Calibri"/>
                <a:cs typeface="Calibri"/>
              </a:rPr>
            </a:br>
            <a:r>
              <a:rPr sz="1800" spc="-20" dirty="0">
                <a:latin typeface="Calibri"/>
                <a:cs typeface="Calibri"/>
              </a:rPr>
              <a:t>t</a:t>
            </a:r>
            <a:r>
              <a:rPr sz="1800" spc="-15" dirty="0">
                <a:latin typeface="Calibri"/>
                <a:cs typeface="Calibri"/>
              </a:rPr>
              <a:t>h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</a:t>
            </a:r>
            <a:r>
              <a:rPr sz="1800" spc="-35" dirty="0">
                <a:latin typeface="Calibri"/>
                <a:cs typeface="Calibri"/>
              </a:rPr>
              <a:t>w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10" dirty="0">
                <a:latin typeface="Calibri"/>
                <a:cs typeface="Calibri"/>
              </a:rPr>
              <a:t>eact</a:t>
            </a:r>
            <a:r>
              <a:rPr sz="1800" spc="-2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on</a:t>
            </a:r>
            <a:r>
              <a:rPr sz="1800" dirty="0">
                <a:latin typeface="Calibri"/>
                <a:cs typeface="Calibri"/>
              </a:rPr>
              <a:t>s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25" dirty="0">
                <a:latin typeface="Calibri"/>
                <a:cs typeface="Calibri"/>
              </a:rPr>
              <a:t>n</a:t>
            </a:r>
            <a:r>
              <a:rPr sz="1800" spc="-20" dirty="0">
                <a:latin typeface="Calibri"/>
                <a:cs typeface="Calibri"/>
              </a:rPr>
              <a:t>v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l</a:t>
            </a:r>
            <a:r>
              <a:rPr sz="1800" spc="-20" dirty="0">
                <a:latin typeface="Calibri"/>
                <a:cs typeface="Calibri"/>
              </a:rPr>
              <a:t>v</a:t>
            </a:r>
            <a:r>
              <a:rPr sz="1800" spc="-10" dirty="0">
                <a:latin typeface="Calibri"/>
                <a:cs typeface="Calibri"/>
              </a:rPr>
              <a:t>ed</a:t>
            </a:r>
            <a:r>
              <a:rPr sz="1800" dirty="0">
                <a:latin typeface="Calibri"/>
                <a:cs typeface="Calibri"/>
              </a:rPr>
              <a:t>.</a:t>
            </a:r>
          </a:p>
          <a:p>
            <a:pPr marL="356616" marR="259715" indent="-356616">
              <a:spcBef>
                <a:spcPts val="1200"/>
              </a:spcBef>
              <a:tabLst>
                <a:tab pos="355600" algn="l"/>
              </a:tabLst>
            </a:pPr>
            <a:r>
              <a:rPr lang="en-IN" sz="1800" b="1" i="0" u="none" strike="noStrike" baseline="0" dirty="0">
                <a:solidFill>
                  <a:srgbClr val="000000"/>
                </a:solidFill>
                <a:cs typeface="Calibri" panose="020F0502020204030204" pitchFamily="34" charset="0"/>
              </a:rPr>
              <a:t>2</a:t>
            </a:r>
            <a:r>
              <a:rPr lang="en-IN" sz="1800" i="0" u="none" strike="noStrike" baseline="0" dirty="0">
                <a:solidFill>
                  <a:srgbClr val="000000"/>
                </a:solidFill>
                <a:cs typeface="Calibri" panose="020F0502020204030204" pitchFamily="34" charset="0"/>
              </a:rPr>
              <a:t>	</a:t>
            </a:r>
            <a:r>
              <a:rPr sz="1800" spc="-5" dirty="0">
                <a:latin typeface="Calibri"/>
                <a:cs typeface="Calibri"/>
              </a:rPr>
              <a:t>Ch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5" dirty="0">
                <a:latin typeface="Calibri"/>
                <a:cs typeface="Calibri"/>
              </a:rPr>
              <a:t>ng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the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sig</a:t>
            </a:r>
            <a:r>
              <a:rPr sz="1800" dirty="0">
                <a:latin typeface="Calibri"/>
                <a:cs typeface="Calibri"/>
              </a:rPr>
              <a:t>n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f </a:t>
            </a:r>
            <a:r>
              <a:rPr sz="1800" spc="-10" dirty="0">
                <a:latin typeface="Calibri"/>
                <a:cs typeface="Calibri"/>
              </a:rPr>
              <a:t>the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mo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 n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-40" dirty="0">
                <a:latin typeface="Calibri"/>
                <a:cs typeface="Calibri"/>
              </a:rPr>
              <a:t>g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20" dirty="0">
                <a:latin typeface="Calibri"/>
                <a:cs typeface="Calibri"/>
              </a:rPr>
              <a:t>v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(</a:t>
            </a:r>
            <a:r>
              <a:rPr sz="1800" spc="-10" dirty="0">
                <a:latin typeface="Calibri"/>
                <a:cs typeface="Calibri"/>
              </a:rPr>
              <a:t>le</a:t>
            </a:r>
            <a:r>
              <a:rPr sz="1800" spc="-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s </a:t>
            </a:r>
            <a:r>
              <a:rPr sz="1800" spc="-5" dirty="0">
                <a:latin typeface="Calibri"/>
                <a:cs typeface="Calibri"/>
              </a:rPr>
              <a:t>po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20" dirty="0">
                <a:latin typeface="Calibri"/>
                <a:cs typeface="Calibri"/>
              </a:rPr>
              <a:t>v</a:t>
            </a:r>
            <a:r>
              <a:rPr sz="1800" spc="-10" dirty="0">
                <a:latin typeface="Calibri"/>
                <a:cs typeface="Calibri"/>
              </a:rPr>
              <a:t>e)</a:t>
            </a:r>
            <a:r>
              <a:rPr lang="en-IN" sz="1800" spc="-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</a:t>
            </a:r>
            <a:r>
              <a:rPr sz="1800" spc="-30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anda</a:t>
            </a:r>
            <a:r>
              <a:rPr sz="1800" spc="-2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ele</a:t>
            </a:r>
            <a:r>
              <a:rPr sz="1800" spc="-5" dirty="0">
                <a:latin typeface="Calibri"/>
                <a:cs typeface="Calibri"/>
              </a:rPr>
              <a:t>c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35" dirty="0">
                <a:latin typeface="Calibri"/>
                <a:cs typeface="Calibri"/>
              </a:rPr>
              <a:t>r</a:t>
            </a:r>
            <a:r>
              <a:rPr sz="1800" spc="-5" dirty="0">
                <a:latin typeface="Calibri"/>
                <a:cs typeface="Calibri"/>
              </a:rPr>
              <a:t>od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po</a:t>
            </a:r>
            <a:r>
              <a:rPr sz="1800" spc="-30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1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al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add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it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o the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t</a:t>
            </a:r>
            <a:r>
              <a:rPr sz="1800" spc="-5" dirty="0">
                <a:latin typeface="Calibri"/>
                <a:cs typeface="Calibri"/>
              </a:rPr>
              <a:t>her </a:t>
            </a:r>
            <a:r>
              <a:rPr sz="1800" spc="-10" dirty="0">
                <a:latin typeface="Calibri"/>
                <a:cs typeface="Calibri"/>
              </a:rPr>
              <a:t>elec</a:t>
            </a:r>
            <a:r>
              <a:rPr sz="1800" spc="-20" dirty="0">
                <a:latin typeface="Calibri"/>
                <a:cs typeface="Calibri"/>
              </a:rPr>
              <a:t>t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5" dirty="0">
                <a:latin typeface="Calibri"/>
                <a:cs typeface="Calibri"/>
              </a:rPr>
              <a:t>od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po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-2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al.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17C1A2-D532-E819-47A7-10054371FCDA}"/>
              </a:ext>
            </a:extLst>
          </p:cNvPr>
          <p:cNvSpPr txBox="1"/>
          <p:nvPr/>
        </p:nvSpPr>
        <p:spPr>
          <a:xfrm>
            <a:off x="4205757" y="5015501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20.11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zinc–nickel cell.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9B50941-2222-F58A-F6DE-1938DD5E9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934" y="1380904"/>
            <a:ext cx="3753647" cy="327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61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113692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Using standard electrode potentials to predict the feasibility of a redox reaction</a:t>
            </a:r>
            <a:endParaRPr lang="en-GB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733F744-5468-3AB0-ACBD-D4CC70336E04}"/>
              </a:ext>
            </a:extLst>
          </p:cNvPr>
          <p:cNvSpPr txBox="1"/>
          <p:nvPr/>
        </p:nvSpPr>
        <p:spPr>
          <a:xfrm>
            <a:off x="754335" y="4025300"/>
            <a:ext cx="7343192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-15" dirty="0">
                <a:latin typeface="Calibri"/>
                <a:cs typeface="Calibri"/>
              </a:rPr>
              <a:t>o</a:t>
            </a:r>
            <a:r>
              <a:rPr sz="2000" spc="-30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4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all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cell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po</a:t>
            </a:r>
            <a:r>
              <a:rPr sz="2000" spc="-20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tial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5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ll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35" dirty="0">
                <a:latin typeface="Calibri"/>
                <a:cs typeface="Calibri"/>
              </a:rPr>
              <a:t>g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</a:t>
            </a:r>
            <a:r>
              <a:rPr sz="2000" spc="-35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20" dirty="0">
                <a:latin typeface="Calibri"/>
                <a:cs typeface="Calibri"/>
              </a:rPr>
              <a:t>(</a:t>
            </a:r>
            <a:r>
              <a:rPr lang="en-US" sz="2000" spc="-5" dirty="0">
                <a:latin typeface="Calibri"/>
                <a:cs typeface="Calibri"/>
              </a:rPr>
              <a:t>–</a:t>
            </a:r>
            <a:r>
              <a:rPr sz="2000" dirty="0">
                <a:latin typeface="Calibri"/>
                <a:cs typeface="Calibri"/>
              </a:rPr>
              <a:t>0.32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)</a:t>
            </a:r>
            <a:r>
              <a:rPr lang="en-US" sz="2000" dirty="0">
                <a:latin typeface="Calibri"/>
                <a:cs typeface="Calibri"/>
              </a:rPr>
              <a:t>,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eaction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wi</a:t>
            </a:r>
            <a:r>
              <a:rPr sz="2000" spc="-10" dirty="0">
                <a:latin typeface="Calibri"/>
                <a:cs typeface="Calibri"/>
              </a:rPr>
              <a:t>l</a:t>
            </a:r>
            <a:r>
              <a:rPr sz="2000" dirty="0">
                <a:latin typeface="Calibri"/>
                <a:cs typeface="Calibri"/>
              </a:rPr>
              <a:t>l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no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-5" dirty="0">
                <a:latin typeface="Calibri"/>
                <a:cs typeface="Calibri"/>
              </a:rPr>
              <a:t>spo</a:t>
            </a:r>
            <a:r>
              <a:rPr sz="2000" spc="-20" dirty="0">
                <a:latin typeface="Calibri"/>
                <a:cs typeface="Calibri"/>
              </a:rPr>
              <a:t>n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aneous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</a:t>
            </a:r>
            <a:r>
              <a:rPr sz="2000" spc="-5" dirty="0">
                <a:latin typeface="Calibri"/>
                <a:cs typeface="Calibri"/>
              </a:rPr>
              <a:t>r</a:t>
            </a:r>
            <a:r>
              <a:rPr lang="en-US" sz="1950" spc="7" baseline="25641" dirty="0">
                <a:latin typeface="Calibri"/>
                <a:cs typeface="Calibri"/>
              </a:rPr>
              <a:t>–</a:t>
            </a:r>
            <a:r>
              <a:rPr sz="1950" baseline="25641" dirty="0">
                <a:latin typeface="Calibri"/>
                <a:cs typeface="Calibri"/>
              </a:rPr>
              <a:t> </a:t>
            </a:r>
            <a:r>
              <a:rPr sz="1950" spc="-202" baseline="25641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ll </a:t>
            </a:r>
            <a:r>
              <a:rPr sz="2000" spc="-5" dirty="0">
                <a:latin typeface="Calibri"/>
                <a:cs typeface="Calibri"/>
              </a:rPr>
              <a:t>no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educe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on(III</a:t>
            </a:r>
            <a:r>
              <a:rPr sz="2000" dirty="0">
                <a:latin typeface="Calibri"/>
                <a:cs typeface="Calibri"/>
              </a:rPr>
              <a:t>)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o i</a:t>
            </a:r>
            <a:r>
              <a:rPr sz="2000" spc="-45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on(II</a:t>
            </a:r>
            <a:r>
              <a:rPr sz="2000" spc="5" dirty="0">
                <a:latin typeface="Calibri"/>
                <a:cs typeface="Calibri"/>
              </a:rPr>
              <a:t>)</a:t>
            </a:r>
            <a:r>
              <a:rPr sz="2000" dirty="0">
                <a:latin typeface="Calibri"/>
                <a:cs typeface="Calibri"/>
              </a:rPr>
              <a:t>.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D70DC36-844A-099B-EDEC-831515960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62" y="1844293"/>
            <a:ext cx="6571312" cy="200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60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pc="-20" dirty="0">
                <a:solidFill>
                  <a:srgbClr val="00929F"/>
                </a:solidFill>
                <a:cs typeface="Calibri" panose="020F0502020204030204" pitchFamily="34" charset="0"/>
              </a:rPr>
              <a:t>Standard cell potentials and Δ</a:t>
            </a:r>
            <a:r>
              <a:rPr lang="en-US" i="1" spc="-20" dirty="0">
                <a:solidFill>
                  <a:srgbClr val="00929F"/>
                </a:solidFill>
                <a:cs typeface="Calibri" panose="020F0502020204030204" pitchFamily="34" charset="0"/>
              </a:rPr>
              <a:t>G</a:t>
            </a:r>
            <a:r>
              <a:rPr lang="en-US" spc="-20" baseline="30000" dirty="0">
                <a:solidFill>
                  <a:srgbClr val="0092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ꝋ</a:t>
            </a:r>
            <a:endParaRPr lang="en-GB" baseline="3000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931E01E-D363-5A7B-80EA-C80AB4091DD4}"/>
              </a:ext>
            </a:extLst>
          </p:cNvPr>
          <p:cNvSpPr txBox="1"/>
          <p:nvPr/>
        </p:nvSpPr>
        <p:spPr>
          <a:xfrm>
            <a:off x="688696" y="1832034"/>
            <a:ext cx="7260590" cy="1722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0485">
              <a:lnSpc>
                <a:spcPct val="100000"/>
              </a:lnSpc>
            </a:pPr>
            <a:r>
              <a:rPr sz="2000" b="1" i="1" dirty="0">
                <a:solidFill>
                  <a:srgbClr val="221F1F"/>
                </a:solidFill>
                <a:latin typeface="Calibri"/>
                <a:cs typeface="Calibri"/>
              </a:rPr>
              <a:t>n</a:t>
            </a:r>
            <a:r>
              <a:rPr sz="2000" b="1" spc="-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n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u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mber</a:t>
            </a:r>
            <a:r>
              <a:rPr sz="2000" spc="-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ect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s</a:t>
            </a:r>
            <a:r>
              <a:rPr sz="2000" spc="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s</a:t>
            </a:r>
            <a:r>
              <a:rPr sz="2000" spc="-50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er</a:t>
            </a:r>
            <a:r>
              <a:rPr sz="2000" spc="-35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ed</a:t>
            </a:r>
            <a:r>
              <a:rPr sz="2000" spc="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ed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x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30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eaction</a:t>
            </a:r>
            <a:endParaRPr sz="2000" dirty="0">
              <a:latin typeface="Calibri"/>
              <a:cs typeface="Calibri"/>
            </a:endParaRPr>
          </a:p>
          <a:p>
            <a:pPr marL="70485" marR="5080">
              <a:lnSpc>
                <a:spcPct val="150100"/>
              </a:lnSpc>
              <a:spcBef>
                <a:spcPts val="595"/>
              </a:spcBef>
            </a:pPr>
            <a:r>
              <a:rPr sz="2000" b="1" i="1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b="1" spc="-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h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 </a:t>
            </a:r>
            <a:r>
              <a:rPr sz="2000" spc="-45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ad</a:t>
            </a:r>
            <a:r>
              <a:rPr sz="2000" spc="-35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y</a:t>
            </a:r>
            <a:r>
              <a:rPr sz="2000" spc="-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c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st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n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t,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w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hic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h is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equal </a:t>
            </a:r>
            <a:r>
              <a:rPr sz="2000" spc="-30" dirty="0">
                <a:solidFill>
                  <a:srgbClr val="221F1F"/>
                </a:solidFill>
                <a:latin typeface="Calibri"/>
                <a:cs typeface="Calibri"/>
              </a:rPr>
              <a:t>t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c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ha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g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n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mo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ect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s</a:t>
            </a:r>
            <a:r>
              <a:rPr sz="2000" spc="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 ha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s a 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alue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app</a:t>
            </a:r>
            <a:r>
              <a:rPr sz="2000" spc="-40" dirty="0">
                <a:solidFill>
                  <a:srgbClr val="221F1F"/>
                </a:solidFill>
                <a:latin typeface="Calibri"/>
                <a:cs typeface="Calibri"/>
              </a:rPr>
              <a:t>ro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x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i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m</a:t>
            </a:r>
            <a:r>
              <a:rPr sz="2000" spc="-3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t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y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96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0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0</a:t>
            </a:r>
            <a:r>
              <a:rPr sz="2000" spc="-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C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mol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−1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.</a:t>
            </a:r>
            <a:r>
              <a:rPr lang="en-US" sz="20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br>
              <a:rPr lang="en-US" sz="2000" dirty="0">
                <a:solidFill>
                  <a:srgbClr val="221F1F"/>
                </a:solidFill>
                <a:latin typeface="Calibri"/>
                <a:cs typeface="Calibri"/>
              </a:rPr>
            </a:b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-5" dirty="0">
                <a:latin typeface="Calibri"/>
                <a:cs typeface="Calibri"/>
              </a:rPr>
              <a:t>u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its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ΔG</a:t>
            </a:r>
            <a:r>
              <a:rPr lang="en-IN" sz="1950" spc="15" baseline="25641" dirty="0">
                <a:solidFill>
                  <a:srgbClr val="221F1F"/>
                </a:solidFill>
                <a:latin typeface="Calibri"/>
                <a:cs typeface="Calibri"/>
              </a:rPr>
              <a:t>ꝋ</a:t>
            </a:r>
            <a:r>
              <a:rPr sz="1950" i="1" baseline="25641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1950" i="1" spc="-217" baseline="25641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this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equ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tion a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 J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mo</a:t>
            </a:r>
            <a:r>
              <a:rPr sz="2000" spc="-5" dirty="0">
                <a:latin typeface="Calibri"/>
                <a:cs typeface="Calibri"/>
              </a:rPr>
              <a:t>l</a:t>
            </a:r>
            <a:r>
              <a:rPr sz="1950" spc="7" baseline="25641" dirty="0">
                <a:latin typeface="Calibri"/>
                <a:cs typeface="Calibri"/>
              </a:rPr>
              <a:t>-1</a:t>
            </a:r>
            <a:r>
              <a:rPr sz="2000" dirty="0">
                <a:latin typeface="Calibri"/>
                <a:cs typeface="Calibri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235C7D-4A17-850D-9689-4AB4DF611AE2}"/>
              </a:ext>
            </a:extLst>
          </p:cNvPr>
          <p:cNvSpPr txBox="1"/>
          <p:nvPr/>
        </p:nvSpPr>
        <p:spPr>
          <a:xfrm>
            <a:off x="670708" y="128345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u="none" strike="noStrike" baseline="0" dirty="0">
                <a:solidFill>
                  <a:srgbClr val="009999"/>
                </a:solidFill>
                <a:latin typeface="Symbol" panose="05050102010706020507" pitchFamily="18" charset="2"/>
              </a:rPr>
              <a:t>D</a:t>
            </a:r>
            <a:r>
              <a:rPr lang="en-IN" b="0" i="1" u="none" strike="noStrike" baseline="0" dirty="0">
                <a:solidFill>
                  <a:srgbClr val="009999"/>
                </a:solidFill>
                <a:latin typeface="Arial" panose="020B0604020202020204" pitchFamily="34" charset="0"/>
              </a:rPr>
              <a:t>G</a:t>
            </a:r>
            <a:r>
              <a:rPr lang="en-IN" b="0" i="0" u="none" strike="noStrike" baseline="30000" dirty="0">
                <a:solidFill>
                  <a:srgbClr val="009999"/>
                </a:solidFill>
                <a:latin typeface="Arial" panose="020B0604020202020204" pitchFamily="34" charset="0"/>
              </a:rPr>
              <a:t>ꝋ </a:t>
            </a:r>
            <a:r>
              <a:rPr lang="en-IN" b="0" i="0" u="none" strike="noStrike" baseline="0" dirty="0">
                <a:solidFill>
                  <a:srgbClr val="009999"/>
                </a:solidFill>
                <a:latin typeface="Arial" panose="020B0604020202020204" pitchFamily="34" charset="0"/>
              </a:rPr>
              <a:t>= </a:t>
            </a:r>
            <a:r>
              <a:rPr lang="en-IN" b="0" i="0" u="none" strike="noStrike" baseline="30000" dirty="0">
                <a:solidFill>
                  <a:srgbClr val="009999"/>
                </a:solidFill>
                <a:latin typeface="Arial" panose="020B0604020202020204" pitchFamily="34" charset="0"/>
              </a:rPr>
              <a:t>–</a:t>
            </a:r>
            <a:r>
              <a:rPr lang="en-IN" b="0" i="1" u="none" strike="noStrike" baseline="0" dirty="0" err="1">
                <a:solidFill>
                  <a:srgbClr val="009999"/>
                </a:solidFill>
                <a:latin typeface="Arial" panose="020B0604020202020204" pitchFamily="34" charset="0"/>
              </a:rPr>
              <a:t>nFE</a:t>
            </a:r>
            <a:r>
              <a:rPr lang="en-IN" b="0" i="0" u="none" strike="noStrike" baseline="30000" dirty="0">
                <a:solidFill>
                  <a:srgbClr val="009999"/>
                </a:solidFill>
                <a:latin typeface="Arial" panose="020B0604020202020204" pitchFamily="34" charset="0"/>
              </a:rPr>
              <a:t>ꝋ</a:t>
            </a:r>
            <a:r>
              <a:rPr lang="en-IN" b="0" i="0" u="none" strike="noStrike" baseline="0" dirty="0">
                <a:solidFill>
                  <a:srgbClr val="009999"/>
                </a:solidFill>
                <a:latin typeface="Arial" panose="020B0604020202020204" pitchFamily="34" charset="0"/>
              </a:rPr>
              <a:t>	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6F53501-943A-CD06-C6D6-0D9A27C220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747016"/>
              </p:ext>
            </p:extLst>
          </p:nvPr>
        </p:nvGraphicFramePr>
        <p:xfrm>
          <a:off x="754685" y="4023776"/>
          <a:ext cx="7447280" cy="182245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108200">
                  <a:extLst>
                    <a:ext uri="{9D8B030D-6E8A-4147-A177-3AD203B41FA5}">
                      <a16:colId xmlns:a16="http://schemas.microsoft.com/office/drawing/2014/main" val="1475817505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69900801"/>
                    </a:ext>
                  </a:extLst>
                </a:gridCol>
                <a:gridCol w="3230880">
                  <a:extLst>
                    <a:ext uri="{9D8B030D-6E8A-4147-A177-3AD203B41FA5}">
                      <a16:colId xmlns:a16="http://schemas.microsoft.com/office/drawing/2014/main" val="443034093"/>
                    </a:ext>
                  </a:extLst>
                </a:gridCol>
              </a:tblGrid>
              <a:tr h="6394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spc="-65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2000" kern="1200" baseline="300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ꝋ</a:t>
                      </a:r>
                      <a:r>
                        <a:rPr lang="en-IN" sz="2000" kern="1200" spc="-10" baseline="-250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2000" kern="1200" spc="-5" baseline="-250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ell</a:t>
                      </a:r>
                      <a:endParaRPr lang="en-IN" sz="2000" kern="100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2000" kern="1200" spc="-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IN" sz="2000" kern="1200" spc="-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2000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ꝋ</a:t>
                      </a:r>
                      <a:endParaRPr lang="en-I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Is the</a:t>
                      </a:r>
                      <a:r>
                        <a:rPr lang="en-IN" sz="2000" kern="1200" spc="-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2000" kern="1200" spc="-3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2000" kern="1200" spc="-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eaction </a:t>
                      </a:r>
                      <a:r>
                        <a:rPr lang="en-IN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IN" sz="2000" kern="1200" spc="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2000" kern="1200" spc="-2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2000" kern="1200" spc="-25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2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aneous?</a:t>
                      </a:r>
                      <a:endParaRPr lang="en-I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677927"/>
                  </a:ext>
                </a:extLst>
              </a:tr>
              <a:tr h="6070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20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os</a:t>
                      </a:r>
                      <a:r>
                        <a:rPr lang="en-IN" sz="20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20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</a:t>
                      </a:r>
                      <a:r>
                        <a:rPr lang="en-IN" sz="2000" kern="1200" spc="-3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20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endParaRPr lang="en-IN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</a:t>
                      </a:r>
                      <a:r>
                        <a:rPr lang="en-IN" sz="2000" kern="1200" spc="-3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2000" kern="1200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</a:t>
                      </a:r>
                      <a:r>
                        <a:rPr lang="en-IN" sz="2000" kern="1200" spc="-3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endParaRPr lang="en-IN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spc="-1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</a:t>
                      </a:r>
                      <a:endParaRPr lang="en-IN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059220"/>
                  </a:ext>
                </a:extLst>
              </a:tr>
              <a:tr h="575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</a:t>
                      </a:r>
                      <a:r>
                        <a:rPr lang="en-IN" sz="2000" kern="1200" spc="-3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2000" kern="1200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</a:t>
                      </a:r>
                      <a:r>
                        <a:rPr lang="en-IN" sz="2000" kern="1200" spc="-3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endParaRPr lang="en-IN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spc="-4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2000" kern="1200" spc="-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os</a:t>
                      </a:r>
                      <a:r>
                        <a:rPr lang="en-IN" sz="2000" kern="1200" spc="-1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</a:t>
                      </a:r>
                      <a:r>
                        <a:rPr lang="en-IN" sz="2000" kern="1200" spc="-3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20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endParaRPr lang="en-IN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0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IN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4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383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Electrolysis of aqueous solutions</a:t>
            </a:r>
            <a:endParaRPr lang="en-GB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00D0E1-1DDC-524D-D99E-819399853F14}"/>
              </a:ext>
            </a:extLst>
          </p:cNvPr>
          <p:cNvSpPr txBox="1"/>
          <p:nvPr/>
        </p:nvSpPr>
        <p:spPr>
          <a:xfrm>
            <a:off x="1003843" y="4463451"/>
            <a:ext cx="3009265" cy="291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Cu</a:t>
            </a:r>
            <a:r>
              <a:rPr sz="1800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spc="-15" baseline="-20833" dirty="0">
                <a:latin typeface="Calibri"/>
                <a:cs typeface="Calibri"/>
              </a:rPr>
              <a:t>4</a:t>
            </a:r>
            <a:r>
              <a:rPr sz="1800" baseline="-20833" dirty="0">
                <a:latin typeface="Calibri"/>
                <a:cs typeface="Calibri"/>
              </a:rPr>
              <a:t> </a:t>
            </a:r>
            <a:r>
              <a:rPr sz="1800" spc="-202" baseline="-20833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</a:t>
            </a:r>
            <a:r>
              <a:rPr sz="1800" dirty="0">
                <a:latin typeface="Calibri"/>
                <a:cs typeface="Calibri"/>
              </a:rPr>
              <a:t>aq)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th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15" dirty="0">
                <a:latin typeface="Calibri"/>
                <a:cs typeface="Calibri"/>
              </a:rPr>
              <a:t>n</a:t>
            </a:r>
            <a:r>
              <a:rPr sz="1800" spc="-5" dirty="0">
                <a:latin typeface="Calibri"/>
                <a:cs typeface="Calibri"/>
              </a:rPr>
              <a:t>e</a:t>
            </a:r>
            <a:r>
              <a:rPr sz="1800" spc="-10" dirty="0">
                <a:latin typeface="Calibri"/>
                <a:cs typeface="Calibri"/>
              </a:rPr>
              <a:t>rt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elec</a:t>
            </a:r>
            <a:r>
              <a:rPr sz="1800" spc="-20" dirty="0">
                <a:latin typeface="Calibri"/>
                <a:cs typeface="Calibri"/>
              </a:rPr>
              <a:t>t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5" dirty="0">
                <a:latin typeface="Calibri"/>
                <a:cs typeface="Calibri"/>
              </a:rPr>
              <a:t>od</a:t>
            </a:r>
            <a:r>
              <a:rPr sz="1800" dirty="0">
                <a:latin typeface="Calibri"/>
                <a:cs typeface="Calibri"/>
              </a:rPr>
              <a:t>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F268FEC-1092-0815-F211-D4D11347F844}"/>
              </a:ext>
            </a:extLst>
          </p:cNvPr>
          <p:cNvSpPr txBox="1"/>
          <p:nvPr/>
        </p:nvSpPr>
        <p:spPr>
          <a:xfrm>
            <a:off x="6109950" y="4472781"/>
            <a:ext cx="142430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Ac</a:t>
            </a:r>
            <a:r>
              <a:rPr sz="1800" spc="-15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difi</a:t>
            </a:r>
            <a:r>
              <a:rPr sz="1800" spc="-10" dirty="0">
                <a:latin typeface="Calibri"/>
                <a:cs typeface="Calibri"/>
              </a:rPr>
              <a:t>ed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45" dirty="0">
                <a:latin typeface="Calibri"/>
                <a:cs typeface="Calibri"/>
              </a:rPr>
              <a:t>w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er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9408E7-9C10-AD1E-89CD-55C1D5B729EB}"/>
              </a:ext>
            </a:extLst>
          </p:cNvPr>
          <p:cNvSpPr txBox="1"/>
          <p:nvPr/>
        </p:nvSpPr>
        <p:spPr>
          <a:xfrm>
            <a:off x="858416" y="4898294"/>
            <a:ext cx="400283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Electrolysis </a:t>
            </a:r>
            <a:r>
              <a:rPr lang="en-US" sz="1500" b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of copper(II) 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sulfate solution using platinum electrodes.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A67FD7-DE45-4233-9961-FD1CEB4F236E}"/>
              </a:ext>
            </a:extLst>
          </p:cNvPr>
          <p:cNvSpPr txBox="1"/>
          <p:nvPr/>
        </p:nvSpPr>
        <p:spPr>
          <a:xfrm>
            <a:off x="4934292" y="4892265"/>
            <a:ext cx="400283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Electrolysis of acidified water to which some universal indicator has been added.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F686413-5B9F-7F3F-4DAC-CEF510FE0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169" y="1314953"/>
            <a:ext cx="3789325" cy="2964847"/>
          </a:xfrm>
          <a:prstGeom prst="rect">
            <a:avLst/>
          </a:prstGeom>
        </p:spPr>
      </p:pic>
      <p:pic>
        <p:nvPicPr>
          <p:cNvPr id="10" name="Picture 9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B7706CED-48BD-C9FC-9A94-9B69DC970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532" y="1484136"/>
            <a:ext cx="2377139" cy="290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06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Electroplating</a:t>
            </a:r>
            <a:endParaRPr lang="en-GB"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B38CBC4A-A5D9-70CB-4D88-20C7D9B966EE}"/>
              </a:ext>
            </a:extLst>
          </p:cNvPr>
          <p:cNvSpPr txBox="1"/>
          <p:nvPr/>
        </p:nvSpPr>
        <p:spPr>
          <a:xfrm>
            <a:off x="748988" y="1308506"/>
            <a:ext cx="704207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Elect</a:t>
            </a:r>
            <a:r>
              <a:rPr sz="1800" b="1" spc="-30" dirty="0">
                <a:latin typeface="Calibri"/>
                <a:cs typeface="Calibri"/>
              </a:rPr>
              <a:t>r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5" dirty="0">
                <a:latin typeface="Calibri"/>
                <a:cs typeface="Calibri"/>
              </a:rPr>
              <a:t>p</a:t>
            </a:r>
            <a:r>
              <a:rPr sz="1800" b="1" spc="-20" dirty="0">
                <a:latin typeface="Calibri"/>
                <a:cs typeface="Calibri"/>
              </a:rPr>
              <a:t>l</a:t>
            </a:r>
            <a:r>
              <a:rPr sz="1800" b="1" spc="-15" dirty="0">
                <a:latin typeface="Calibri"/>
                <a:cs typeface="Calibri"/>
              </a:rPr>
              <a:t>a</a:t>
            </a:r>
            <a:r>
              <a:rPr sz="1800" b="1" dirty="0">
                <a:latin typeface="Calibri"/>
                <a:cs typeface="Calibri"/>
              </a:rPr>
              <a:t>t</a:t>
            </a:r>
            <a:r>
              <a:rPr sz="1800" b="1" spc="-15" dirty="0">
                <a:latin typeface="Calibri"/>
                <a:cs typeface="Calibri"/>
              </a:rPr>
              <a:t>i</a:t>
            </a:r>
            <a:r>
              <a:rPr sz="1800" b="1" spc="-10" dirty="0">
                <a:latin typeface="Calibri"/>
                <a:cs typeface="Calibri"/>
              </a:rPr>
              <a:t>n</a:t>
            </a:r>
            <a:r>
              <a:rPr sz="1800" b="1" spc="-5" dirty="0">
                <a:latin typeface="Calibri"/>
                <a:cs typeface="Calibri"/>
              </a:rPr>
              <a:t>g</a:t>
            </a:r>
            <a:r>
              <a:rPr lang="en-US" sz="1800" b="1" spc="-5" dirty="0">
                <a:latin typeface="Calibri"/>
                <a:cs typeface="Calibri"/>
              </a:rPr>
              <a:t>: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lang="en-US" sz="1800" dirty="0">
                <a:latin typeface="Calibri"/>
                <a:cs typeface="Calibri"/>
              </a:rPr>
              <a:t>the process of coating an object with a thin layer of a metal using electrolysis.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364307-504C-F5F6-F8CB-68FD7F3E476E}"/>
              </a:ext>
            </a:extLst>
          </p:cNvPr>
          <p:cNvSpPr txBox="1"/>
          <p:nvPr/>
        </p:nvSpPr>
        <p:spPr>
          <a:xfrm>
            <a:off x="1724974" y="5808616"/>
            <a:ext cx="569405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20.14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Experimental set-up for electroplating a key with copper.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8369FC38-FD19-9E7D-71B7-1809916F4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355" y="1852611"/>
            <a:ext cx="3993502" cy="38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6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Redox</a:t>
            </a:r>
            <a:endParaRPr lang="en-GB"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831F1DA1-8DB1-D18C-CE8D-5AABE697497C}"/>
              </a:ext>
            </a:extLst>
          </p:cNvPr>
          <p:cNvSpPr txBox="1"/>
          <p:nvPr/>
        </p:nvSpPr>
        <p:spPr>
          <a:xfrm>
            <a:off x="755551" y="1235138"/>
            <a:ext cx="489013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x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id</a:t>
            </a:r>
            <a:r>
              <a:rPr sz="2000" spc="-3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tion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and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30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edu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tion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al</a:t>
            </a:r>
            <a:r>
              <a:rPr sz="2000" spc="-35" dirty="0">
                <a:solidFill>
                  <a:srgbClr val="00929F"/>
                </a:solidFill>
                <a:latin typeface="Calibri"/>
                <a:cs typeface="Calibri"/>
              </a:rPr>
              <a:t>w</a:t>
            </a:r>
            <a:r>
              <a:rPr sz="2000" spc="-4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-20" dirty="0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s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oc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u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2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g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the</a:t>
            </a:r>
            <a:r>
              <a:rPr sz="2000" spc="-204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020E0D19-F447-D4CF-3EC6-8B42A982F307}"/>
              </a:ext>
            </a:extLst>
          </p:cNvPr>
          <p:cNvSpPr txBox="1"/>
          <p:nvPr/>
        </p:nvSpPr>
        <p:spPr>
          <a:xfrm>
            <a:off x="755551" y="3347655"/>
            <a:ext cx="7904125" cy="9002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Calibri"/>
                <a:cs typeface="Calibri"/>
              </a:rPr>
              <a:t>O</a:t>
            </a:r>
            <a:r>
              <a:rPr sz="2000" b="1" spc="-10" dirty="0">
                <a:latin typeface="Calibri"/>
                <a:cs typeface="Calibri"/>
              </a:rPr>
              <a:t>x</a:t>
            </a:r>
            <a:r>
              <a:rPr sz="2000" b="1" dirty="0">
                <a:latin typeface="Calibri"/>
                <a:cs typeface="Calibri"/>
              </a:rPr>
              <a:t>id</a:t>
            </a:r>
            <a:r>
              <a:rPr sz="2000" b="1" spc="-30" dirty="0">
                <a:latin typeface="Calibri"/>
                <a:cs typeface="Calibri"/>
              </a:rPr>
              <a:t>a</a:t>
            </a:r>
            <a:r>
              <a:rPr sz="2000" b="1" dirty="0">
                <a:latin typeface="Calibri"/>
                <a:cs typeface="Calibri"/>
              </a:rPr>
              <a:t>tion</a:t>
            </a:r>
            <a:r>
              <a:rPr lang="en-US" sz="2000" b="1" dirty="0">
                <a:latin typeface="Calibri"/>
                <a:cs typeface="Calibri"/>
              </a:rPr>
              <a:t>: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loss of electrons or increase in oxidation state. 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000" b="1" spc="-35" dirty="0">
                <a:latin typeface="Calibri"/>
                <a:cs typeface="Calibri"/>
              </a:rPr>
              <a:t>R</a:t>
            </a:r>
            <a:r>
              <a:rPr sz="2000" b="1" dirty="0">
                <a:latin typeface="Calibri"/>
                <a:cs typeface="Calibri"/>
              </a:rPr>
              <a:t>edu</a:t>
            </a:r>
            <a:r>
              <a:rPr sz="2000" b="1" spc="5" dirty="0">
                <a:latin typeface="Calibri"/>
                <a:cs typeface="Calibri"/>
              </a:rPr>
              <a:t>c</a:t>
            </a:r>
            <a:r>
              <a:rPr sz="2000" b="1" dirty="0">
                <a:latin typeface="Calibri"/>
                <a:cs typeface="Calibri"/>
              </a:rPr>
              <a:t>tion</a:t>
            </a:r>
            <a:r>
              <a:rPr lang="en-US" sz="2000" b="1" dirty="0">
                <a:latin typeface="Calibri"/>
                <a:cs typeface="Calibri"/>
              </a:rPr>
              <a:t>: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gain of electrons or decrease in oxidation state. 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9" name="object 2">
            <a:extLst>
              <a:ext uri="{FF2B5EF4-FFF2-40B4-BE49-F238E27FC236}">
                <a16:creationId xmlns:a16="http://schemas.microsoft.com/office/drawing/2014/main" id="{2832093A-579D-4F8F-8B5E-9E900E1A0B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09546"/>
              </p:ext>
            </p:extLst>
          </p:nvPr>
        </p:nvGraphicFramePr>
        <p:xfrm>
          <a:off x="791518" y="1870138"/>
          <a:ext cx="7904124" cy="9020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5775">
                <a:tc>
                  <a:txBody>
                    <a:bodyPr/>
                    <a:lstStyle/>
                    <a:p>
                      <a:pPr marL="62230" algn="ctr">
                        <a:lnSpc>
                          <a:spcPct val="100000"/>
                        </a:lnSpc>
                      </a:pPr>
                      <a:r>
                        <a:rPr sz="2000" b="1" spc="-1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xi</a:t>
                      </a:r>
                      <a:r>
                        <a:rPr sz="2000" b="1" spc="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b="1" spc="-3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tion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5499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3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2000" spc="-2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en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1840">
                        <a:lnSpc>
                          <a:spcPct val="100000"/>
                        </a:lnSpc>
                      </a:pPr>
                      <a:r>
                        <a:rPr sz="2000" spc="-3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en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306">
                <a:tc>
                  <a:txBody>
                    <a:bodyPr/>
                    <a:lstStyle/>
                    <a:p>
                      <a:pPr marL="62230" algn="ctr">
                        <a:lnSpc>
                          <a:spcPct val="100000"/>
                        </a:lnSpc>
                      </a:pPr>
                      <a:r>
                        <a:rPr sz="2000" b="1" spc="-3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eduction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</a:pPr>
                      <a:r>
                        <a:rPr sz="2000" spc="-3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3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2000" spc="-2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en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025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en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7E389-BB15-44D2-E995-AAA576F2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err="1"/>
              <a:t>Oxidising</a:t>
            </a:r>
            <a:r>
              <a:rPr lang="en-US" dirty="0"/>
              <a:t> and reducing agents</a:t>
            </a:r>
            <a:endParaRPr lang="en-GB"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C353F8BE-B057-626D-4735-71707BC9A875}"/>
              </a:ext>
            </a:extLst>
          </p:cNvPr>
          <p:cNvSpPr txBox="1"/>
          <p:nvPr/>
        </p:nvSpPr>
        <p:spPr>
          <a:xfrm>
            <a:off x="670708" y="1595623"/>
            <a:ext cx="7661529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spc="-5" dirty="0" err="1">
                <a:latin typeface="Calibri"/>
                <a:cs typeface="Calibri"/>
              </a:rPr>
              <a:t>O</a:t>
            </a:r>
            <a:r>
              <a:rPr sz="2000" b="1" spc="-10" dirty="0" err="1">
                <a:latin typeface="Calibri"/>
                <a:cs typeface="Calibri"/>
              </a:rPr>
              <a:t>x</a:t>
            </a:r>
            <a:r>
              <a:rPr sz="2000" b="1" dirty="0" err="1">
                <a:latin typeface="Calibri"/>
                <a:cs typeface="Calibri"/>
              </a:rPr>
              <a:t>idi</a:t>
            </a:r>
            <a:r>
              <a:rPr sz="2000" b="1" spc="-15" dirty="0" err="1">
                <a:latin typeface="Calibri"/>
                <a:cs typeface="Calibri"/>
              </a:rPr>
              <a:t>s</a:t>
            </a:r>
            <a:r>
              <a:rPr sz="2000" b="1" dirty="0" err="1">
                <a:latin typeface="Calibri"/>
                <a:cs typeface="Calibri"/>
              </a:rPr>
              <a:t>ing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15" dirty="0">
                <a:latin typeface="Calibri"/>
                <a:cs typeface="Calibri"/>
              </a:rPr>
              <a:t>g</a:t>
            </a:r>
            <a:r>
              <a:rPr sz="2000" b="1" dirty="0">
                <a:latin typeface="Calibri"/>
                <a:cs typeface="Calibri"/>
              </a:rPr>
              <a:t>e</a:t>
            </a:r>
            <a:r>
              <a:rPr sz="2000" b="1" spc="-25" dirty="0">
                <a:latin typeface="Calibri"/>
                <a:cs typeface="Calibri"/>
              </a:rPr>
              <a:t>n</a:t>
            </a:r>
            <a:r>
              <a:rPr sz="2000" b="1" dirty="0">
                <a:latin typeface="Calibri"/>
                <a:cs typeface="Calibri"/>
              </a:rPr>
              <a:t>t</a:t>
            </a:r>
            <a:r>
              <a:rPr lang="en-US" sz="2000" b="1" dirty="0">
                <a:latin typeface="Calibri"/>
                <a:cs typeface="Calibri"/>
              </a:rPr>
              <a:t> (oxidant)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lang="en-US" sz="2000" spc="-40" dirty="0" err="1">
                <a:latin typeface="Calibri"/>
                <a:cs typeface="Calibri"/>
              </a:rPr>
              <a:t>oxidises</a:t>
            </a:r>
            <a:r>
              <a:rPr lang="en-US" sz="2000" spc="-40" dirty="0">
                <a:latin typeface="Calibri"/>
                <a:cs typeface="Calibri"/>
              </a:rPr>
              <a:t> other species and, in the process, is itself reduced; an  </a:t>
            </a:r>
            <a:r>
              <a:rPr lang="en-US" sz="2000" spc="-40" dirty="0" err="1">
                <a:latin typeface="Calibri"/>
                <a:cs typeface="Calibri"/>
              </a:rPr>
              <a:t>oxidising</a:t>
            </a:r>
            <a:r>
              <a:rPr lang="en-US" sz="2000" spc="-40" dirty="0">
                <a:latin typeface="Calibri"/>
                <a:cs typeface="Calibri"/>
              </a:rPr>
              <a:t> agent takes electrons away from another species.</a:t>
            </a:r>
            <a:r>
              <a:rPr sz="2000" spc="-25" dirty="0">
                <a:latin typeface="Calibri"/>
                <a:cs typeface="Calibri"/>
              </a:rPr>
              <a:t> </a:t>
            </a:r>
            <a:br>
              <a:rPr lang="en-US" sz="2000" spc="-25" dirty="0">
                <a:latin typeface="Calibri"/>
                <a:cs typeface="Calibri"/>
              </a:rPr>
            </a:br>
            <a:r>
              <a:rPr sz="2000" spc="-5" dirty="0">
                <a:latin typeface="Calibri"/>
                <a:cs typeface="Calibri"/>
              </a:rPr>
              <a:t>C</a:t>
            </a:r>
            <a:r>
              <a:rPr sz="2000" spc="15" dirty="0">
                <a:latin typeface="Calibri"/>
                <a:cs typeface="Calibri"/>
              </a:rPr>
              <a:t>u</a:t>
            </a:r>
            <a:r>
              <a:rPr sz="1950" spc="7" baseline="25641" dirty="0">
                <a:latin typeface="Calibri"/>
                <a:cs typeface="Calibri"/>
              </a:rPr>
              <a:t>2</a:t>
            </a:r>
            <a:r>
              <a:rPr sz="1950" spc="15" baseline="25641" dirty="0">
                <a:latin typeface="Calibri"/>
                <a:cs typeface="Calibri"/>
              </a:rPr>
              <a:t>+</a:t>
            </a:r>
            <a:r>
              <a:rPr sz="1950" spc="217" baseline="25641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40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x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dis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g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 the 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eaction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sh</a:t>
            </a:r>
            <a:r>
              <a:rPr sz="2000" spc="-1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wn.</a:t>
            </a: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8F642766-D106-310F-2D6D-47A5143739E2}"/>
              </a:ext>
            </a:extLst>
          </p:cNvPr>
          <p:cNvSpPr txBox="1"/>
          <p:nvPr/>
        </p:nvSpPr>
        <p:spPr>
          <a:xfrm>
            <a:off x="670708" y="4800712"/>
            <a:ext cx="757496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spc="-35" dirty="0">
                <a:latin typeface="Calibri"/>
                <a:cs typeface="Calibri"/>
              </a:rPr>
              <a:t>R</a:t>
            </a:r>
            <a:r>
              <a:rPr sz="2000" b="1" dirty="0">
                <a:latin typeface="Calibri"/>
                <a:cs typeface="Calibri"/>
              </a:rPr>
              <a:t>edu</a:t>
            </a:r>
            <a:r>
              <a:rPr sz="2000" b="1" spc="5" dirty="0">
                <a:latin typeface="Calibri"/>
                <a:cs typeface="Calibri"/>
              </a:rPr>
              <a:t>c</a:t>
            </a:r>
            <a:r>
              <a:rPr sz="2000" b="1" dirty="0">
                <a:latin typeface="Calibri"/>
                <a:cs typeface="Calibri"/>
              </a:rPr>
              <a:t>ing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-10" dirty="0">
                <a:latin typeface="Calibri"/>
                <a:cs typeface="Calibri"/>
              </a:rPr>
              <a:t>g</a:t>
            </a:r>
            <a:r>
              <a:rPr sz="2000" b="1" dirty="0">
                <a:latin typeface="Calibri"/>
                <a:cs typeface="Calibri"/>
              </a:rPr>
              <a:t>e</a:t>
            </a:r>
            <a:r>
              <a:rPr sz="2000" b="1" spc="-25" dirty="0">
                <a:latin typeface="Calibri"/>
                <a:cs typeface="Calibri"/>
              </a:rPr>
              <a:t>n</a:t>
            </a:r>
            <a:r>
              <a:rPr sz="2000" b="1" dirty="0">
                <a:latin typeface="Calibri"/>
                <a:cs typeface="Calibri"/>
              </a:rPr>
              <a:t>t</a:t>
            </a:r>
            <a:r>
              <a:rPr lang="en-US" sz="2000" b="1" dirty="0">
                <a:latin typeface="Calibri"/>
                <a:cs typeface="Calibri"/>
              </a:rPr>
              <a:t> (reductant) </a:t>
            </a:r>
            <a:r>
              <a:rPr lang="en-US" sz="2000" spc="-30" dirty="0">
                <a:latin typeface="Calibri"/>
                <a:cs typeface="Calibri"/>
              </a:rPr>
              <a:t>reduces other species and, in the process, </a:t>
            </a:r>
            <a:br>
              <a:rPr lang="en-US" sz="2000" spc="-30" dirty="0">
                <a:latin typeface="Calibri"/>
                <a:cs typeface="Calibri"/>
              </a:rPr>
            </a:br>
            <a:r>
              <a:rPr lang="en-US" sz="2000" spc="-30" dirty="0">
                <a:latin typeface="Calibri"/>
                <a:cs typeface="Calibri"/>
              </a:rPr>
              <a:t>is itself </a:t>
            </a:r>
            <a:r>
              <a:rPr lang="en-US" sz="2000" spc="-30" dirty="0" err="1">
                <a:latin typeface="Calibri"/>
                <a:cs typeface="Calibri"/>
              </a:rPr>
              <a:t>oxidised</a:t>
            </a:r>
            <a:r>
              <a:rPr lang="en-US" sz="2000" spc="-30" dirty="0">
                <a:latin typeface="Calibri"/>
                <a:cs typeface="Calibri"/>
              </a:rPr>
              <a:t>; a reducing agent gives electrons to another species.</a:t>
            </a:r>
            <a:r>
              <a:rPr sz="2000" dirty="0">
                <a:latin typeface="Calibri"/>
                <a:cs typeface="Calibri"/>
              </a:rPr>
              <a:t> </a:t>
            </a:r>
            <a:br>
              <a:rPr lang="en-US" sz="2000" dirty="0">
                <a:latin typeface="Calibri"/>
                <a:cs typeface="Calibri"/>
              </a:rPr>
            </a:br>
            <a:r>
              <a:rPr sz="2000" spc="-10" dirty="0">
                <a:latin typeface="Calibri"/>
                <a:cs typeface="Calibri"/>
              </a:rPr>
              <a:t>Z</a:t>
            </a:r>
            <a:r>
              <a:rPr sz="2000" dirty="0">
                <a:latin typeface="Calibri"/>
                <a:cs typeface="Calibri"/>
              </a:rPr>
              <a:t>n 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ing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 the 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eaction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lang="en-IN" sz="2000" dirty="0">
                <a:latin typeface="Calibri"/>
                <a:cs typeface="Calibri"/>
              </a:rPr>
              <a:t>shown</a:t>
            </a:r>
            <a:r>
              <a:rPr sz="2000" dirty="0">
                <a:latin typeface="Calibri"/>
                <a:cs typeface="Calibri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8B5292-5FFA-9F20-D09E-27C52C4951A0}"/>
              </a:ext>
            </a:extLst>
          </p:cNvPr>
          <p:cNvSpPr txBox="1"/>
          <p:nvPr/>
        </p:nvSpPr>
        <p:spPr>
          <a:xfrm>
            <a:off x="2286000" y="4347796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Oxidising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and reducing agents.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9FB3BD1-9726-3877-28D9-B393FA90A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704145"/>
            <a:ext cx="4572000" cy="153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128380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Using oxidation states to identify species </a:t>
            </a:r>
            <a:r>
              <a:rPr lang="en-US" dirty="0" err="1"/>
              <a:t>oxidised</a:t>
            </a:r>
            <a:r>
              <a:rPr lang="en-US" dirty="0"/>
              <a:t> and reduced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6B857-667F-C396-3E95-E78CB8BB6AB0}"/>
              </a:ext>
            </a:extLst>
          </p:cNvPr>
          <p:cNvSpPr txBox="1"/>
          <p:nvPr/>
        </p:nvSpPr>
        <p:spPr>
          <a:xfrm>
            <a:off x="1303542" y="4368919"/>
            <a:ext cx="653691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Using oxidation states to identify species being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oxidised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and reduced.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42A3013-A3A8-A2F6-C5CC-42F6B0B3D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616" y="1819410"/>
            <a:ext cx="5990253" cy="217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128059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dirty="0"/>
              <a:t>Half-equations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15AAE973-55A6-4672-37CE-8564BB796D0B}"/>
              </a:ext>
            </a:extLst>
          </p:cNvPr>
          <p:cNvSpPr txBox="1"/>
          <p:nvPr/>
        </p:nvSpPr>
        <p:spPr>
          <a:xfrm>
            <a:off x="750427" y="1569169"/>
            <a:ext cx="18621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70255" algn="l"/>
                <a:tab pos="1109345" algn="l"/>
                <a:tab pos="2211705" algn="l"/>
              </a:tabLst>
            </a:pPr>
            <a:r>
              <a:rPr sz="2800" spc="-20" dirty="0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spc="-2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800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775" baseline="25525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2775" spc="7" baseline="25525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775" spc="7" baseline="255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spc="-85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4B85D02F-D9CB-9AEC-4ECF-D620A14F6D25}"/>
              </a:ext>
            </a:extLst>
          </p:cNvPr>
          <p:cNvSpPr txBox="1"/>
          <p:nvPr/>
        </p:nvSpPr>
        <p:spPr>
          <a:xfrm>
            <a:off x="2585297" y="1498207"/>
            <a:ext cx="61722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spc="-22" baseline="-16865" dirty="0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4200" spc="-37" baseline="-1686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50" spc="5" dirty="0">
                <a:latin typeface="Calibri" panose="020F0502020204030204" pitchFamily="34" charset="0"/>
                <a:cs typeface="Calibri" panose="020F0502020204030204" pitchFamily="34" charset="0"/>
              </a:rPr>
              <a:t>2+</a:t>
            </a:r>
            <a:endParaRPr sz="18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AF95D310-3127-594D-B5B3-3FEFAA3B7F36}"/>
              </a:ext>
            </a:extLst>
          </p:cNvPr>
          <p:cNvSpPr txBox="1"/>
          <p:nvPr/>
        </p:nvSpPr>
        <p:spPr>
          <a:xfrm>
            <a:off x="3301489" y="1569169"/>
            <a:ext cx="82105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31800" algn="l"/>
              </a:tabLst>
            </a:pPr>
            <a:r>
              <a:rPr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spc="-20" dirty="0">
                <a:latin typeface="Calibri" panose="020F0502020204030204" pitchFamily="34" charset="0"/>
                <a:cs typeface="Calibri" panose="020F0502020204030204" pitchFamily="34" charset="0"/>
              </a:rPr>
              <a:t>Cu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BB989E0-5EEC-7099-793A-4677ED96BC6A}"/>
              </a:ext>
            </a:extLst>
          </p:cNvPr>
          <p:cNvSpPr txBox="1"/>
          <p:nvPr/>
        </p:nvSpPr>
        <p:spPr>
          <a:xfrm>
            <a:off x="750427" y="2313118"/>
            <a:ext cx="2431312" cy="7053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u</a:t>
            </a:r>
            <a:r>
              <a:rPr sz="1950" spc="7" baseline="25641" dirty="0">
                <a:latin typeface="Calibri"/>
                <a:cs typeface="Calibri"/>
              </a:rPr>
              <a:t>2+</a:t>
            </a:r>
            <a:r>
              <a:rPr sz="2000" dirty="0">
                <a:latin typeface="Calibri"/>
                <a:cs typeface="Calibri"/>
              </a:rPr>
              <a:t>(aq) +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2</a:t>
            </a:r>
            <a:r>
              <a:rPr sz="2000" spc="-5" dirty="0">
                <a:latin typeface="Calibri"/>
                <a:cs typeface="Calibri"/>
              </a:rPr>
              <a:t>e</a:t>
            </a:r>
            <a:r>
              <a:rPr lang="en-US" sz="1950" spc="7" baseline="25641" dirty="0">
                <a:latin typeface="Calibri"/>
                <a:cs typeface="Calibri"/>
              </a:rPr>
              <a:t>–</a:t>
            </a:r>
            <a:r>
              <a:rPr sz="1950" spc="7" baseline="25641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→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Cu</a:t>
            </a:r>
            <a:r>
              <a:rPr sz="2000" spc="5" dirty="0">
                <a:latin typeface="Calibri"/>
                <a:cs typeface="Calibri"/>
              </a:rPr>
              <a:t>(</a:t>
            </a:r>
            <a:r>
              <a:rPr sz="2000" dirty="0">
                <a:latin typeface="Calibri"/>
                <a:cs typeface="Calibri"/>
              </a:rPr>
              <a:t>s)</a:t>
            </a: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000" dirty="0">
                <a:latin typeface="Calibri"/>
                <a:cs typeface="Calibri"/>
              </a:rPr>
              <a:t>Zn(s) →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Zn</a:t>
            </a:r>
            <a:r>
              <a:rPr sz="1950" spc="7" baseline="25641" dirty="0">
                <a:latin typeface="Calibri"/>
                <a:cs typeface="Calibri"/>
              </a:rPr>
              <a:t>2+</a:t>
            </a:r>
            <a:r>
              <a:rPr sz="2000" dirty="0">
                <a:latin typeface="Calibri"/>
                <a:cs typeface="Calibri"/>
              </a:rPr>
              <a:t>(</a:t>
            </a:r>
            <a:r>
              <a:rPr sz="2000" spc="-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q)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+ 2e</a:t>
            </a:r>
            <a:r>
              <a:rPr lang="en-US" sz="1950" spc="7" baseline="25641" dirty="0">
                <a:latin typeface="Calibri"/>
                <a:cs typeface="Calibri"/>
              </a:rPr>
              <a:t>–</a:t>
            </a:r>
            <a:endParaRPr sz="1950" baseline="25641" dirty="0"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9F0FD453-ABD6-0A67-BF8D-7E978679665A}"/>
              </a:ext>
            </a:extLst>
          </p:cNvPr>
          <p:cNvSpPr txBox="1"/>
          <p:nvPr/>
        </p:nvSpPr>
        <p:spPr>
          <a:xfrm>
            <a:off x="3629898" y="2311687"/>
            <a:ext cx="102552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edu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tion</a:t>
            </a: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000" spc="-40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x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d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</a:t>
            </a:r>
            <a:r>
              <a:rPr sz="2000" spc="-10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41074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Deducing half-equations in acidic solution</a:t>
            </a:r>
            <a:endParaRPr lang="en-GB" dirty="0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2D09CBF7-DCBF-CE0E-C4B5-0767DFDA1025}"/>
              </a:ext>
            </a:extLst>
          </p:cNvPr>
          <p:cNvSpPr txBox="1">
            <a:spLocks/>
          </p:cNvSpPr>
          <p:nvPr/>
        </p:nvSpPr>
        <p:spPr>
          <a:xfrm>
            <a:off x="805992" y="1362454"/>
            <a:ext cx="8302324" cy="1923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60320" indent="-457200">
              <a:lnSpc>
                <a:spcPct val="100000"/>
              </a:lnSpc>
              <a:tabLst>
                <a:tab pos="2905760" algn="l"/>
              </a:tabLst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Balance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4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5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cept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and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560320" indent="-457200">
              <a:lnSpc>
                <a:spcPct val="100000"/>
              </a:lnSpc>
              <a:tabLst>
                <a:tab pos="2905760" algn="l"/>
              </a:tabLst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</a:t>
            </a:r>
            <a:r>
              <a:rPr lang="en-US" spc="-2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pc="7" baseline="-21367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d</a:t>
            </a:r>
            <a:r>
              <a:rPr lang="en-US" spc="-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ficie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pc="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spc="-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spc="-3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balance </a:t>
            </a:r>
            <a:r>
              <a:rPr lang="en-US" spc="-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560320" indent="-457200">
              <a:lnSpc>
                <a:spcPct val="100000"/>
              </a:lnSpc>
              <a:tabLst>
                <a:tab pos="2905760" algn="l"/>
              </a:tabLst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pc="-2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pc="15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02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t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ficie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 in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balan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H.</a:t>
            </a:r>
          </a:p>
          <a:p>
            <a:pPr marL="2560320" indent="-457200">
              <a:lnSpc>
                <a:spcPct val="100000"/>
              </a:lnSpc>
              <a:tabLst>
                <a:tab pos="2905760" algn="l"/>
              </a:tabLst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pc="-2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15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02" baseline="2564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t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pc="-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ficie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pc="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spc="-1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</a:t>
            </a:r>
            <a:r>
              <a:rPr lang="en-US" spc="-3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lang="en-US" spc="-3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pc="-3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pc="-2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balan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c</a:t>
            </a:r>
            <a:r>
              <a:rPr lang="en-US" spc="5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pc="-3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pc="-1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e.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1D1760DA-DC48-B849-AF07-12B6AAF8811A}"/>
              </a:ext>
            </a:extLst>
          </p:cNvPr>
          <p:cNvSpPr txBox="1"/>
          <p:nvPr/>
        </p:nvSpPr>
        <p:spPr>
          <a:xfrm>
            <a:off x="674671" y="3818817"/>
            <a:ext cx="2488946" cy="24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795"/>
              </a:lnSpc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950" spc="15" baseline="25641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1950" spc="217" baseline="2564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2IO</a:t>
            </a:r>
            <a:r>
              <a:rPr lang="en-US"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2000" spc="-2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950" spc="7" baseline="2564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1950" baseline="2564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spc="-217" baseline="2564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+10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950" spc="7" baseline="2564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1950" baseline="2564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950" spc="22" baseline="2564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→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0A98DEE2-300B-8ED4-784E-9AE288D6CAF9}"/>
              </a:ext>
            </a:extLst>
          </p:cNvPr>
          <p:cNvSpPr txBox="1"/>
          <p:nvPr/>
        </p:nvSpPr>
        <p:spPr>
          <a:xfrm>
            <a:off x="3215687" y="3726786"/>
            <a:ext cx="957580" cy="321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I</a:t>
            </a:r>
            <a:r>
              <a:rPr sz="1950" spc="15" baseline="-21367" dirty="0">
                <a:latin typeface="Calibri"/>
                <a:cs typeface="Calibri"/>
              </a:rPr>
              <a:t>2</a:t>
            </a:r>
            <a:r>
              <a:rPr sz="1950" baseline="-21367" dirty="0">
                <a:latin typeface="Calibri"/>
                <a:cs typeface="Calibri"/>
              </a:rPr>
              <a:t> </a:t>
            </a:r>
            <a:r>
              <a:rPr sz="1950" spc="-225" baseline="-21367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+ 6H</a:t>
            </a:r>
            <a:r>
              <a:rPr sz="1950" spc="7" baseline="-21367" dirty="0">
                <a:latin typeface="Calibri"/>
                <a:cs typeface="Calibri"/>
              </a:rPr>
              <a:t>2</a:t>
            </a:r>
            <a:r>
              <a:rPr sz="2000" dirty="0">
                <a:latin typeface="Calibri"/>
                <a:cs typeface="Calibri"/>
              </a:rPr>
              <a:t>O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6992D050-D859-2191-7F32-E19799A47F52}"/>
              </a:ext>
            </a:extLst>
          </p:cNvPr>
          <p:cNvSpPr txBox="1"/>
          <p:nvPr/>
        </p:nvSpPr>
        <p:spPr>
          <a:xfrm>
            <a:off x="758857" y="4294047"/>
            <a:ext cx="7861300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Ba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ancing </a:t>
            </a:r>
            <a:r>
              <a:rPr sz="2000" spc="-35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ed</a:t>
            </a:r>
            <a:r>
              <a:rPr sz="2000" spc="-4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x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equ</a:t>
            </a:r>
            <a:r>
              <a:rPr sz="2000" spc="-3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s in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acidic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so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utio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us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g the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hal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f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-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equ</a:t>
            </a:r>
            <a:r>
              <a:rPr sz="2000" spc="-3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n m</a:t>
            </a:r>
            <a:r>
              <a:rPr sz="2000" spc="-2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thod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1C39F40B-E81E-FC2E-8B77-DCEA5DB07A0C}"/>
              </a:ext>
            </a:extLst>
          </p:cNvPr>
          <p:cNvSpPr txBox="1"/>
          <p:nvPr/>
        </p:nvSpPr>
        <p:spPr>
          <a:xfrm>
            <a:off x="750084" y="1319088"/>
            <a:ext cx="11963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3085" algn="l"/>
                <a:tab pos="1033144" algn="l"/>
              </a:tabLst>
            </a:pPr>
            <a:r>
              <a:rPr sz="2000" spc="-5" dirty="0">
                <a:latin typeface="Calibri"/>
                <a:cs typeface="Calibri"/>
              </a:rPr>
              <a:t>I</a:t>
            </a:r>
            <a:r>
              <a:rPr sz="2000" spc="5" dirty="0">
                <a:latin typeface="Calibri"/>
                <a:cs typeface="Calibri"/>
              </a:rPr>
              <a:t>O</a:t>
            </a:r>
            <a:r>
              <a:rPr sz="1950" spc="15" baseline="-21367" dirty="0">
                <a:latin typeface="Calibri"/>
                <a:cs typeface="Calibri"/>
              </a:rPr>
              <a:t>3</a:t>
            </a:r>
            <a:r>
              <a:rPr lang="en-US" sz="1950" spc="15" baseline="30000" dirty="0">
                <a:latin typeface="Calibri"/>
                <a:cs typeface="Calibri"/>
              </a:rPr>
              <a:t>–</a:t>
            </a:r>
            <a:r>
              <a:rPr sz="1950" baseline="-21367" dirty="0">
                <a:latin typeface="Calibri"/>
                <a:cs typeface="Calibri"/>
              </a:rPr>
              <a:t>	</a:t>
            </a:r>
            <a:r>
              <a:rPr sz="2000" dirty="0">
                <a:latin typeface="Symbol"/>
                <a:cs typeface="Symbol"/>
              </a:rPr>
              <a:t>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Calibri"/>
                <a:cs typeface="Calibri"/>
              </a:rPr>
              <a:t>I</a:t>
            </a:r>
            <a:r>
              <a:rPr sz="1950" spc="15" baseline="-21367" dirty="0">
                <a:latin typeface="Calibri"/>
                <a:cs typeface="Calibri"/>
              </a:rPr>
              <a:t>2</a:t>
            </a:r>
            <a:endParaRPr sz="1950" baseline="-21367" dirty="0">
              <a:latin typeface="Calibri"/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DA9816-CD9B-29AD-14FB-EBF2E8BB0D46}"/>
              </a:ext>
            </a:extLst>
          </p:cNvPr>
          <p:cNvSpPr txBox="1"/>
          <p:nvPr/>
        </p:nvSpPr>
        <p:spPr>
          <a:xfrm>
            <a:off x="692868" y="4699370"/>
            <a:ext cx="54429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Cr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2–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 + Cl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 → Cr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3+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 + Cl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(g)</a:t>
            </a:r>
          </a:p>
          <a:p>
            <a:endParaRPr lang="pt-BR" sz="20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3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(s) + NO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3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   →  H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3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AsO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 + NO(g)</a:t>
            </a:r>
            <a:endParaRPr lang="en-IN" sz="2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A1BDE8-C57B-7AB4-DF75-7B0919CB2A5B}"/>
              </a:ext>
            </a:extLst>
          </p:cNvPr>
          <p:cNvSpPr txBox="1"/>
          <p:nvPr/>
        </p:nvSpPr>
        <p:spPr>
          <a:xfrm>
            <a:off x="687534" y="58396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Work out the answers.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91284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Redox titrations</a:t>
            </a:r>
            <a:endParaRPr lang="en-GB" dirty="0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7FA16FAE-E573-44CF-43ED-787D1FC7ECE8}"/>
              </a:ext>
            </a:extLst>
          </p:cNvPr>
          <p:cNvSpPr txBox="1"/>
          <p:nvPr/>
        </p:nvSpPr>
        <p:spPr>
          <a:xfrm>
            <a:off x="791432" y="1412175"/>
            <a:ext cx="7023413" cy="24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795"/>
              </a:lnSpc>
            </a:pP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M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n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lang="en-US" sz="2000" baseline="-25000" dirty="0">
                <a:solidFill>
                  <a:srgbClr val="221F1F"/>
                </a:solidFill>
                <a:latin typeface="Calibri"/>
                <a:cs typeface="Calibri"/>
              </a:rPr>
              <a:t>4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−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(aq)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+ 8H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+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(aq) +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2+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(aq) → Mn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2+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(aq) +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4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H</a:t>
            </a:r>
            <a:r>
              <a:rPr lang="en-US" sz="2000" baseline="-25000" dirty="0">
                <a:solidFill>
                  <a:srgbClr val="221F1F"/>
                </a:solidFill>
                <a:latin typeface="Calibri"/>
                <a:cs typeface="Calibri"/>
              </a:rPr>
              <a:t>2</a:t>
            </a:r>
            <a:r>
              <a:rPr sz="2000" spc="-5" dirty="0">
                <a:solidFill>
                  <a:srgbClr val="221F1F"/>
                </a:solidFill>
                <a:latin typeface="Calibri"/>
                <a:cs typeface="Calibri"/>
              </a:rPr>
              <a:t>O</a:t>
            </a:r>
            <a:r>
              <a:rPr sz="2000" spc="5" dirty="0">
                <a:solidFill>
                  <a:srgbClr val="221F1F"/>
                </a:solidFill>
                <a:latin typeface="Calibri"/>
                <a:cs typeface="Calibri"/>
              </a:rPr>
              <a:t>(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l)</a:t>
            </a:r>
            <a:r>
              <a:rPr sz="2000" spc="-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+ 5</a:t>
            </a:r>
            <a:r>
              <a:rPr sz="2000" spc="-15" dirty="0">
                <a:solidFill>
                  <a:srgbClr val="221F1F"/>
                </a:solidFill>
                <a:latin typeface="Calibri"/>
                <a:cs typeface="Calibri"/>
              </a:rPr>
              <a:t>F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e</a:t>
            </a:r>
            <a:r>
              <a:rPr sz="1950" spc="7" baseline="25641" dirty="0">
                <a:solidFill>
                  <a:srgbClr val="221F1F"/>
                </a:solidFill>
                <a:latin typeface="Calibri"/>
                <a:cs typeface="Calibri"/>
              </a:rPr>
              <a:t>3+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</a:t>
            </a:r>
            <a:r>
              <a:rPr sz="2000" dirty="0" err="1">
                <a:solidFill>
                  <a:srgbClr val="221F1F"/>
                </a:solidFill>
                <a:latin typeface="Calibri"/>
                <a:cs typeface="Calibri"/>
              </a:rPr>
              <a:t>aq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)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14A702F7-84A2-DBB9-8C6D-0627858FEEF8}"/>
              </a:ext>
            </a:extLst>
          </p:cNvPr>
          <p:cNvSpPr txBox="1"/>
          <p:nvPr/>
        </p:nvSpPr>
        <p:spPr>
          <a:xfrm>
            <a:off x="4000795" y="3140593"/>
            <a:ext cx="4891279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110"/>
              </a:lnSpc>
            </a:pP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ion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does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not ne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ep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ra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ind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800" spc="-7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18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it is sel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-ind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44DA0E-C85F-0EE6-0CFB-630A7BD51660}"/>
              </a:ext>
            </a:extLst>
          </p:cNvPr>
          <p:cNvSpPr txBox="1"/>
          <p:nvPr/>
        </p:nvSpPr>
        <p:spPr>
          <a:xfrm>
            <a:off x="1296955" y="5486637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20.3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Redox titrations.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7685353-6530-869E-BB59-9FA25BF05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18" y="1880750"/>
            <a:ext cx="2560537" cy="33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10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 displacement reaction</a:t>
            </a:r>
            <a:endParaRPr lang="en-GB" dirty="0"/>
          </a:p>
        </p:txBody>
      </p:sp>
      <p:sp>
        <p:nvSpPr>
          <p:cNvPr id="22" name="object 4">
            <a:extLst>
              <a:ext uri="{FF2B5EF4-FFF2-40B4-BE49-F238E27FC236}">
                <a16:creationId xmlns:a16="http://schemas.microsoft.com/office/drawing/2014/main" id="{9ACE1102-91BC-F6BD-48DA-FC6D0EA9186D}"/>
              </a:ext>
            </a:extLst>
          </p:cNvPr>
          <p:cNvSpPr txBox="1"/>
          <p:nvPr/>
        </p:nvSpPr>
        <p:spPr>
          <a:xfrm>
            <a:off x="766885" y="4665953"/>
            <a:ext cx="7920782" cy="807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110"/>
              </a:lnSpc>
            </a:pP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gher</a:t>
            </a:r>
            <a:r>
              <a:rPr sz="1800" spc="-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800" spc="-2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seri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copp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-1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1800" spc="-5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 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 is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800" spc="2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oxid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sz="1800" spc="-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copp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 (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ore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ive</a:t>
            </a:r>
            <a:r>
              <a:rPr sz="1800" spc="-2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copp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r) and</a:t>
            </a:r>
            <a:r>
              <a:rPr lang="en-US"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1800" spc="-1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refore</a:t>
            </a:r>
            <a:r>
              <a:rPr lang="en-US"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displ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copp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 ions</a:t>
            </a:r>
            <a:r>
              <a:rPr sz="1800" spc="-1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1800" spc="-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</a:t>
            </a:r>
            <a:r>
              <a:rPr sz="1800" spc="5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9023B85-1D16-12E2-583F-92A99C11E303}"/>
              </a:ext>
            </a:extLst>
          </p:cNvPr>
          <p:cNvGrpSpPr/>
          <p:nvPr/>
        </p:nvGrpSpPr>
        <p:grpSpPr>
          <a:xfrm>
            <a:off x="2109878" y="1495915"/>
            <a:ext cx="4924244" cy="2845698"/>
            <a:chOff x="1653743" y="1495915"/>
            <a:chExt cx="4924244" cy="284569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61D4AA3-C988-DDF5-3238-077C85866530}"/>
                </a:ext>
              </a:extLst>
            </p:cNvPr>
            <p:cNvSpPr txBox="1"/>
            <p:nvPr/>
          </p:nvSpPr>
          <p:spPr>
            <a:xfrm>
              <a:off x="1948537" y="4018448"/>
              <a:ext cx="4334657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Calibri" panose="020F0502020204030204" pitchFamily="34" charset="0"/>
                </a:rPr>
                <a:t>Figure 20.4</a:t>
              </a:r>
              <a:r>
                <a:rPr lang="en-IN" sz="1500" b="0" dirty="0">
                  <a:solidFill>
                    <a:srgbClr val="0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Calibri" panose="020F0502020204030204" pitchFamily="34" charset="0"/>
                </a:rPr>
                <a:t>: Zinc displaces copper ions from solution.</a:t>
              </a:r>
              <a:endParaRPr lang="en-IN" sz="15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" name="Picture 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4A6FC21C-80E6-C841-D4C5-0A9253AD9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3743" y="1495915"/>
              <a:ext cx="4924244" cy="233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1422079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8003C9C-5C8B-49CA-BCE2-1EA6E098A092}"/>
</file>

<file path=customXml/itemProps3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4538</TotalTime>
  <Words>1174</Words>
  <Application>Microsoft Office PowerPoint</Application>
  <PresentationFormat>On-screen Show (4:3)</PresentationFormat>
  <Paragraphs>147</Paragraphs>
  <Slides>24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</vt:lpstr>
      <vt:lpstr>Calibri</vt:lpstr>
      <vt:lpstr>Calibri Regular</vt:lpstr>
      <vt:lpstr>Symbol</vt:lpstr>
      <vt:lpstr>Times New Roman</vt:lpstr>
      <vt:lpstr>Section Title</vt:lpstr>
      <vt:lpstr>Body - White Background</vt:lpstr>
      <vt:lpstr>3_Full Image with Text Overlay</vt:lpstr>
      <vt:lpstr>Blank</vt:lpstr>
      <vt:lpstr>1_Blank</vt:lpstr>
      <vt:lpstr>Equation</vt:lpstr>
      <vt:lpstr>PowerPoint Presentation</vt:lpstr>
      <vt:lpstr>Chapter 20</vt:lpstr>
      <vt:lpstr>Redox</vt:lpstr>
      <vt:lpstr>Oxidising and reducing agents</vt:lpstr>
      <vt:lpstr>Using oxidation states to identify species oxidised and reduced</vt:lpstr>
      <vt:lpstr>Half-equations</vt:lpstr>
      <vt:lpstr>Deducing half-equations in acidic solution</vt:lpstr>
      <vt:lpstr>Redox titrations</vt:lpstr>
      <vt:lpstr>A displacement reaction</vt:lpstr>
      <vt:lpstr>Voltaic cells</vt:lpstr>
      <vt:lpstr>Nickel–cadmium battery – secondary cells</vt:lpstr>
      <vt:lpstr>Electrolytic cells</vt:lpstr>
      <vt:lpstr>Reactions of alcohols</vt:lpstr>
      <vt:lpstr>Secondary alcohols</vt:lpstr>
      <vt:lpstr>Reduction reactions</vt:lpstr>
      <vt:lpstr>Reduction reactions</vt:lpstr>
      <vt:lpstr>Reduction reactions</vt:lpstr>
      <vt:lpstr>Standard hydrogen electrode</vt:lpstr>
      <vt:lpstr>Measuring standard electrode potentials</vt:lpstr>
      <vt:lpstr>Calculating standard cell potentials</vt:lpstr>
      <vt:lpstr>Using standard electrode potentials to predict the feasibility of a redox reaction</vt:lpstr>
      <vt:lpstr>Standard cell potentials and ΔGꝋ</vt:lpstr>
      <vt:lpstr>Electrolysis of aqueous solutions</vt:lpstr>
      <vt:lpstr>Electroplating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528</cp:revision>
  <dcterms:created xsi:type="dcterms:W3CDTF">2018-09-19T08:27:40Z</dcterms:created>
  <dcterms:modified xsi:type="dcterms:W3CDTF">2023-08-25T14:01:36Z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