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9" r:id="rId4"/>
    <p:sldMasterId id="2147483696" r:id="rId5"/>
    <p:sldMasterId id="2147483689" r:id="rId6"/>
    <p:sldMasterId id="2147483672" r:id="rId7"/>
    <p:sldMasterId id="2147483713" r:id="rId8"/>
  </p:sldMasterIdLst>
  <p:notesMasterIdLst>
    <p:notesMasterId r:id="rId26"/>
  </p:notesMasterIdLst>
  <p:sldIdLst>
    <p:sldId id="281" r:id="rId9"/>
    <p:sldId id="288" r:id="rId10"/>
    <p:sldId id="291" r:id="rId11"/>
    <p:sldId id="298" r:id="rId12"/>
    <p:sldId id="304" r:id="rId13"/>
    <p:sldId id="306" r:id="rId14"/>
    <p:sldId id="305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igail Maskall" initials="AM" lastIdx="1" clrIdx="0">
    <p:extLst>
      <p:ext uri="{19B8F6BF-5375-455C-9EA6-DF929625EA0E}">
        <p15:presenceInfo xmlns:p15="http://schemas.microsoft.com/office/powerpoint/2012/main" userId="S-1-5-21-2133147896-499326638-6498272-33561" providerId="AD"/>
      </p:ext>
    </p:extLst>
  </p:cmAuthor>
  <p:cmAuthor id="2" name="Hollie Graham, Integra-LON, UK" initials="HGIU" lastIdx="2" clrIdx="1">
    <p:extLst>
      <p:ext uri="{19B8F6BF-5375-455C-9EA6-DF929625EA0E}">
        <p15:presenceInfo xmlns:p15="http://schemas.microsoft.com/office/powerpoint/2012/main" userId="S-1-5-21-198659417-2131144888-1770264581-1004" providerId="AD"/>
      </p:ext>
    </p:extLst>
  </p:cmAuthor>
  <p:cmAuthor id="3" name="Amy Middleton-Gear" initials="AM" lastIdx="5" clrIdx="2">
    <p:extLst>
      <p:ext uri="{19B8F6BF-5375-455C-9EA6-DF929625EA0E}">
        <p15:presenceInfo xmlns:p15="http://schemas.microsoft.com/office/powerpoint/2012/main" userId="S-1-5-21-2133147896-499326638-6498272-403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C4C8"/>
    <a:srgbClr val="118991"/>
    <a:srgbClr val="9DC3E6"/>
    <a:srgbClr val="CCCCFF"/>
    <a:srgbClr val="FFFFCC"/>
    <a:srgbClr val="66FFFF"/>
    <a:srgbClr val="FFFF66"/>
    <a:srgbClr val="9966FF"/>
    <a:srgbClr val="00929F"/>
    <a:srgbClr val="4296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67"/>
    <p:restoredTop sz="95745" autoAdjust="0"/>
  </p:normalViewPr>
  <p:slideViewPr>
    <p:cSldViewPr snapToGrid="0" snapToObjects="1">
      <p:cViewPr varScale="1">
        <p:scale>
          <a:sx n="102" d="100"/>
          <a:sy n="102" d="100"/>
        </p:scale>
        <p:origin x="22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58B14-9484-7945-B127-BE167E75A4E3}" type="datetimeFigureOut">
              <a:rPr lang="en-US" smtClean="0"/>
              <a:t>8/24/2023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5471-56F3-294F-8A7E-0F48B34AF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9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22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8431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0579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0701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9995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876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896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2219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056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34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058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40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913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025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87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52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5471-56F3-294F-8A7E-0F48B34AF4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909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4CE9A-99A4-ED4D-AC8F-FEA802193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D5215-8DC6-D141-AA92-166D1216B9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7295" y="3203110"/>
            <a:ext cx="4603165" cy="102513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Regular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331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04531-7F01-F447-8AA5-0871E4ECA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EFECD56-9CDB-4042-B2E6-64831FACC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1" y="1962150"/>
            <a:ext cx="3600867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>
                <a:solidFill>
                  <a:srgbClr val="00929F"/>
                </a:solidFill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4381806-1DC3-034A-B873-E5673DD776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5585" y="1962150"/>
            <a:ext cx="3852862" cy="3879850"/>
          </a:xfrm>
          <a:prstGeom prst="rect">
            <a:avLst/>
          </a:prstGeom>
          <a:effectLst>
            <a:reflection stA="55000" endPos="10000" dir="5400000" sy="-100000" algn="bl" rotWithShape="0"/>
          </a:effectLst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092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2751F-1305-2E47-BB48-6B385E8B2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255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887DC-58E7-694B-987D-A60F1E387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D48836C-ADDF-524C-8EDC-C7E5494F5E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2" y="1962150"/>
            <a:ext cx="7954198" cy="38798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sz="2000" b="0" i="0">
                <a:solidFill>
                  <a:schemeClr val="tx1"/>
                </a:solidFill>
                <a:latin typeface="Calibri Regular"/>
              </a:defRPr>
            </a:lvl2pPr>
            <a:lvl3pPr>
              <a:defRPr>
                <a:solidFill>
                  <a:srgbClr val="00929F"/>
                </a:solidFill>
              </a:defRPr>
            </a:lvl3pPr>
            <a:lvl4pPr>
              <a:defRPr>
                <a:solidFill>
                  <a:srgbClr val="00929F"/>
                </a:solidFill>
              </a:defRPr>
            </a:lvl4pPr>
            <a:lvl5pPr>
              <a:defRPr>
                <a:solidFill>
                  <a:srgbClr val="00929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98038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6E1DA-FDC8-AB4D-87C2-5573CEE7F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EB6352A9-1F2F-0E4C-9E34-9E1F0CC879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00" y="1962150"/>
            <a:ext cx="7954199" cy="179962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  <a:lvl2pPr>
              <a:defRPr b="0" i="0">
                <a:solidFill>
                  <a:schemeClr val="tx1"/>
                </a:solidFill>
                <a:latin typeface="Calibri Regular"/>
              </a:defRPr>
            </a:lvl2pPr>
            <a:lvl3pPr>
              <a:defRPr b="0" i="0">
                <a:solidFill>
                  <a:schemeClr val="tx1"/>
                </a:solidFill>
                <a:latin typeface="Calibri Regular"/>
              </a:defRPr>
            </a:lvl3pPr>
            <a:lvl4pPr>
              <a:defRPr b="0" i="0">
                <a:solidFill>
                  <a:schemeClr val="tx1"/>
                </a:solidFill>
                <a:latin typeface="Calibri Regular"/>
              </a:defRPr>
            </a:lvl4pPr>
            <a:lvl5pPr>
              <a:defRPr b="0" i="0">
                <a:solidFill>
                  <a:schemeClr val="tx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8D8B01F6-05AF-EC45-8E22-D516C9189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8955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AA2B2F2-50A9-0242-A3F5-3E6C6786DB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58464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35231221-97F3-6C42-9B23-66012CCA57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973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E98A15F-3C61-3D41-8705-9EBA8025FDC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7482" y="4086225"/>
            <a:ext cx="1301750" cy="175577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Calibri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795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 Text 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BB772-A045-A942-8ECA-DD4AA4CE8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2319B433-49EC-F34D-ABF9-A2C1C468AD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5098" y="1962150"/>
            <a:ext cx="7987102" cy="387985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Calibri Regular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 b="0" i="0">
                <a:solidFill>
                  <a:schemeClr val="bg1"/>
                </a:solidFill>
                <a:latin typeface="Calibri Regular"/>
              </a:defRPr>
            </a:lvl4pPr>
            <a:lvl5pPr>
              <a:defRPr b="0" i="0">
                <a:solidFill>
                  <a:schemeClr val="bg1"/>
                </a:solidFill>
                <a:latin typeface="Calibri Regular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1967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sv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93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Placeholder 32">
            <a:extLst>
              <a:ext uri="{FF2B5EF4-FFF2-40B4-BE49-F238E27FC236}">
                <a16:creationId xmlns:a16="http://schemas.microsoft.com/office/drawing/2014/main" id="{D15AB156-111B-9D49-B644-995F2C39C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425" y="1674942"/>
            <a:ext cx="4833036" cy="13318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DF92DC-7769-3349-B7D3-E7B8D35284B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3C13664-3785-FB49-963D-2716DD79CCAA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8CC5F8E-A5E7-8F49-8FD3-CCA8044F4C7C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E89D0CF-EF73-B84B-A98E-A7356DFDF8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4414" y="3315122"/>
            <a:ext cx="137757" cy="25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4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2880">
          <p15:clr>
            <a:srgbClr val="F26B43"/>
          </p15:clr>
        </p15:guide>
        <p15:guide id="6" orient="horz" pos="399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1CA90339-76EB-5049-8F70-7AE22D0D6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00" y="512762"/>
            <a:ext cx="6535380" cy="94224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A2E73A-B38E-BE45-A6BE-331862FE82FE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50800">
            <a:solidFill>
              <a:srgbClr val="009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5">
            <a:extLst>
              <a:ext uri="{FF2B5EF4-FFF2-40B4-BE49-F238E27FC236}">
                <a16:creationId xmlns:a16="http://schemas.microsoft.com/office/drawing/2014/main" id="{D80DAD8F-E75F-5248-A3D8-194CD5D657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191C25-CF18-3D8E-CBCF-1948A8F70D5B}"/>
              </a:ext>
            </a:extLst>
          </p:cNvPr>
          <p:cNvSpPr txBox="1"/>
          <p:nvPr userDrawn="1"/>
        </p:nvSpPr>
        <p:spPr>
          <a:xfrm>
            <a:off x="434578" y="6467955"/>
            <a:ext cx="7622381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50" b="0" i="0" u="none" strike="noStrike" kern="1200" dirty="0">
                <a:solidFill>
                  <a:srgbClr val="00929F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Chemistry for the IB Diploma – Yu &amp; Fletcher © Cambridge University Press &amp; Assessment 2023</a:t>
            </a: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29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12" r:id="rId2"/>
    <p:sldLayoutId id="2147483706" r:id="rId3"/>
    <p:sldLayoutId id="2147483707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929F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76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A4D06B9-27EE-A04B-88AA-27BE8120F4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2806" y="0"/>
            <a:ext cx="9152449" cy="6857998"/>
          </a:xfrm>
          <a:prstGeom prst="rect">
            <a:avLst/>
          </a:prstGeom>
          <a:gradFill>
            <a:gsLst>
              <a:gs pos="0">
                <a:srgbClr val="0093D0"/>
              </a:gs>
              <a:gs pos="22000">
                <a:srgbClr val="0093D0"/>
              </a:gs>
              <a:gs pos="68000">
                <a:srgbClr val="0093D0"/>
              </a:gs>
              <a:gs pos="98000">
                <a:srgbClr val="0093D0"/>
              </a:gs>
            </a:gsLst>
            <a:lin ang="16200000" scaled="0"/>
          </a:gradFill>
          <a:ln>
            <a:noFill/>
          </a:ln>
          <a:effectLst>
            <a:reflection endPos="0" dir="5400000" sy="-100000" algn="bl" rotWithShape="0"/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4937AC-CCB7-1E45-BE37-1F20ADBBC9CE}"/>
              </a:ext>
            </a:extLst>
          </p:cNvPr>
          <p:cNvSpPr/>
          <p:nvPr userDrawn="1"/>
        </p:nvSpPr>
        <p:spPr>
          <a:xfrm>
            <a:off x="-2806" y="2511707"/>
            <a:ext cx="9146806" cy="4346294"/>
          </a:xfrm>
          <a:prstGeom prst="rect">
            <a:avLst/>
          </a:prstGeom>
          <a:gradFill>
            <a:gsLst>
              <a:gs pos="0">
                <a:srgbClr val="0093D0"/>
              </a:gs>
              <a:gs pos="34000">
                <a:srgbClr val="0093D0">
                  <a:alpha val="86000"/>
                </a:srgbClr>
              </a:gs>
              <a:gs pos="71000">
                <a:srgbClr val="0093D0">
                  <a:alpha val="64000"/>
                </a:srgbClr>
              </a:gs>
              <a:gs pos="100000">
                <a:srgbClr val="0093D0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149D486-CA41-B843-B391-CECB7F3EB75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69157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C7527AB-710B-8341-BD8A-891D20BA7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187" y="510164"/>
            <a:ext cx="6522156" cy="9448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0EFE1EA-4690-8940-A0C2-8B22F3DBE3F3}"/>
              </a:ext>
            </a:extLst>
          </p:cNvPr>
          <p:cNvCxnSpPr>
            <a:cxnSpLocks/>
          </p:cNvCxnSpPr>
          <p:nvPr userDrawn="1"/>
        </p:nvCxnSpPr>
        <p:spPr>
          <a:xfrm>
            <a:off x="434579" y="6415730"/>
            <a:ext cx="827762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07B1DF1-794A-664A-BA1D-8703F7797C96}"/>
              </a:ext>
            </a:extLst>
          </p:cNvPr>
          <p:cNvSpPr txBox="1"/>
          <p:nvPr userDrawn="1"/>
        </p:nvSpPr>
        <p:spPr>
          <a:xfrm>
            <a:off x="434578" y="6253767"/>
            <a:ext cx="762238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50" b="0" i="0" u="none" strike="noStrike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Cambridge University Press 2021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50" b="0" i="0" kern="1200" dirty="0">
              <a:solidFill>
                <a:srgbClr val="00929F"/>
              </a:solidFill>
              <a:effectLst/>
              <a:latin typeface="Calibri Regular"/>
              <a:ea typeface="Avenir Next Medium" charset="0"/>
              <a:cs typeface="Arial" panose="020B0604020202020204" pitchFamily="34" charset="0"/>
            </a:endParaRPr>
          </a:p>
        </p:txBody>
      </p:sp>
      <p:pic>
        <p:nvPicPr>
          <p:cNvPr id="14" name="Picture 15">
            <a:extLst>
              <a:ext uri="{FF2B5EF4-FFF2-40B4-BE49-F238E27FC236}">
                <a16:creationId xmlns:a16="http://schemas.microsoft.com/office/drawing/2014/main" id="{735EF97F-C9BC-8940-97A9-0E7A3911A72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4840" y="539351"/>
            <a:ext cx="241529" cy="44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7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bg1"/>
          </a:solidFill>
          <a:latin typeface="Calibri Regular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453" userDrawn="1">
          <p15:clr>
            <a:srgbClr val="F26B43"/>
          </p15:clr>
        </p15:guide>
        <p15:guide id="6" orient="horz" pos="3997">
          <p15:clr>
            <a:srgbClr val="F26B43"/>
          </p15:clr>
        </p15:guide>
        <p15:guide id="7" orient="horz" pos="3680">
          <p15:clr>
            <a:srgbClr val="F26B43"/>
          </p15:clr>
        </p15:guide>
        <p15:guide id="8" pos="2980">
          <p15:clr>
            <a:srgbClr val="F26B43"/>
          </p15:clr>
        </p15:guide>
        <p15:guide id="9" orient="horz" pos="32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69917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97255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1AA231-6B8A-EB53-1E54-42001DBD8572}"/>
              </a:ext>
            </a:extLst>
          </p:cNvPr>
          <p:cNvSpPr txBox="1"/>
          <p:nvPr/>
        </p:nvSpPr>
        <p:spPr>
          <a:xfrm>
            <a:off x="322034" y="2252017"/>
            <a:ext cx="3105150" cy="646331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Chemistry</a:t>
            </a:r>
            <a:endParaRPr lang="en-IN" sz="3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1C8BA9-C191-6A5F-6CE3-EA5DD8F5261E}"/>
              </a:ext>
            </a:extLst>
          </p:cNvPr>
          <p:cNvSpPr txBox="1"/>
          <p:nvPr/>
        </p:nvSpPr>
        <p:spPr>
          <a:xfrm>
            <a:off x="326202" y="3098403"/>
            <a:ext cx="3105150" cy="400110"/>
          </a:xfrm>
          <a:prstGeom prst="rect">
            <a:avLst/>
          </a:prstGeom>
          <a:solidFill>
            <a:srgbClr val="118991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For the IB Diploma</a:t>
            </a:r>
            <a:endParaRPr lang="en-I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97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9026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Nucleophilic substitution reactions for </a:t>
            </a:r>
            <a:br>
              <a:rPr lang="en-US" dirty="0"/>
            </a:br>
            <a:r>
              <a:rPr lang="en-US" dirty="0"/>
              <a:t>primary halogenoalkanes</a:t>
            </a:r>
            <a:endParaRPr lang="en-GB" dirty="0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B809C641-767B-FFC5-A5E6-D7D9AF11D0BD}"/>
              </a:ext>
            </a:extLst>
          </p:cNvPr>
          <p:cNvSpPr txBox="1"/>
          <p:nvPr/>
        </p:nvSpPr>
        <p:spPr>
          <a:xfrm>
            <a:off x="763854" y="4450943"/>
            <a:ext cx="785875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200" spc="-40" dirty="0">
                <a:latin typeface="Calibri"/>
                <a:cs typeface="Calibri"/>
              </a:rPr>
              <a:t>F</a:t>
            </a:r>
            <a:r>
              <a:rPr sz="2200" dirty="0">
                <a:latin typeface="Calibri"/>
                <a:cs typeface="Calibri"/>
              </a:rPr>
              <a:t>or</a:t>
            </a:r>
            <a:r>
              <a:rPr sz="2200" spc="-25" dirty="0">
                <a:latin typeface="Calibri"/>
                <a:cs typeface="Calibri"/>
              </a:rPr>
              <a:t> </a:t>
            </a:r>
            <a:r>
              <a:rPr sz="2200" b="1" spc="-15" dirty="0">
                <a:latin typeface="Calibri"/>
                <a:cs typeface="Calibri"/>
              </a:rPr>
              <a:t>pr</a:t>
            </a:r>
            <a:r>
              <a:rPr sz="2200" b="1" spc="-20" dirty="0">
                <a:latin typeface="Calibri"/>
                <a:cs typeface="Calibri"/>
              </a:rPr>
              <a:t>i</a:t>
            </a:r>
            <a:r>
              <a:rPr sz="2200" b="1" spc="-5" dirty="0">
                <a:latin typeface="Calibri"/>
                <a:cs typeface="Calibri"/>
              </a:rPr>
              <a:t>m</a:t>
            </a:r>
            <a:r>
              <a:rPr sz="2200" b="1" spc="5" dirty="0">
                <a:latin typeface="Calibri"/>
                <a:cs typeface="Calibri"/>
              </a:rPr>
              <a:t>ar</a:t>
            </a:r>
            <a:r>
              <a:rPr sz="2200" b="1" spc="-15" dirty="0">
                <a:latin typeface="Calibri"/>
                <a:cs typeface="Calibri"/>
              </a:rPr>
              <a:t>y</a:t>
            </a:r>
            <a:r>
              <a:rPr sz="2200" spc="-10" dirty="0">
                <a:solidFill>
                  <a:srgbClr val="FF0066"/>
                </a:solidFill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halo</a:t>
            </a:r>
            <a:r>
              <a:rPr sz="2200" spc="-30" dirty="0">
                <a:latin typeface="Calibri"/>
                <a:cs typeface="Calibri"/>
              </a:rPr>
              <a:t>g</a:t>
            </a:r>
            <a:r>
              <a:rPr sz="2200" spc="-20" dirty="0">
                <a:latin typeface="Calibri"/>
                <a:cs typeface="Calibri"/>
              </a:rPr>
              <a:t>en</a:t>
            </a:r>
            <a:r>
              <a:rPr sz="2200" spc="-5" dirty="0">
                <a:latin typeface="Calibri"/>
                <a:cs typeface="Calibri"/>
              </a:rPr>
              <a:t>o</a:t>
            </a:r>
            <a:r>
              <a:rPr sz="2200" spc="-10" dirty="0">
                <a:latin typeface="Calibri"/>
                <a:cs typeface="Calibri"/>
              </a:rPr>
              <a:t>al</a:t>
            </a:r>
            <a:r>
              <a:rPr sz="2200" spc="-35" dirty="0">
                <a:latin typeface="Calibri"/>
                <a:cs typeface="Calibri"/>
              </a:rPr>
              <a:t>k</a:t>
            </a:r>
            <a:r>
              <a:rPr sz="2200" spc="-15" dirty="0">
                <a:latin typeface="Calibri"/>
                <a:cs typeface="Calibri"/>
              </a:rPr>
              <a:t>an</a:t>
            </a:r>
            <a:r>
              <a:rPr sz="2200" spc="-10" dirty="0">
                <a:latin typeface="Calibri"/>
                <a:cs typeface="Calibri"/>
              </a:rPr>
              <a:t>es</a:t>
            </a:r>
            <a:r>
              <a:rPr lang="en-US" sz="2200" spc="-10" dirty="0">
                <a:latin typeface="Calibri"/>
                <a:cs typeface="Calibri"/>
              </a:rPr>
              <a:t>,</a:t>
            </a:r>
            <a:r>
              <a:rPr sz="2200" spc="-2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the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domina</a:t>
            </a:r>
            <a:r>
              <a:rPr sz="2200" spc="-45" dirty="0">
                <a:latin typeface="Calibri"/>
                <a:cs typeface="Calibri"/>
              </a:rPr>
              <a:t>n</a:t>
            </a:r>
            <a:r>
              <a:rPr sz="2200" spc="-10" dirty="0">
                <a:latin typeface="Calibri"/>
                <a:cs typeface="Calibri"/>
              </a:rPr>
              <a:t>t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5" dirty="0">
                <a:latin typeface="Calibri"/>
                <a:cs typeface="Calibri"/>
              </a:rPr>
              <a:t>m</a:t>
            </a:r>
            <a:r>
              <a:rPr sz="2200" spc="-5" dirty="0">
                <a:latin typeface="Calibri"/>
                <a:cs typeface="Calibri"/>
              </a:rPr>
              <a:t>e</a:t>
            </a:r>
            <a:r>
              <a:rPr sz="2200" spc="5" dirty="0">
                <a:latin typeface="Calibri"/>
                <a:cs typeface="Calibri"/>
              </a:rPr>
              <a:t>c</a:t>
            </a:r>
            <a:r>
              <a:rPr sz="2200" spc="-15" dirty="0">
                <a:latin typeface="Calibri"/>
                <a:cs typeface="Calibri"/>
              </a:rPr>
              <a:t>hanism</a:t>
            </a:r>
            <a:r>
              <a:rPr sz="2200" spc="-2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is</a:t>
            </a:r>
            <a:r>
              <a:rPr sz="2200" spc="-5" dirty="0">
                <a:latin typeface="Calibri"/>
                <a:cs typeface="Calibri"/>
              </a:rPr>
              <a:t> </a:t>
            </a:r>
            <a:r>
              <a:rPr sz="2200" spc="-55" dirty="0">
                <a:latin typeface="Calibri"/>
                <a:cs typeface="Calibri"/>
              </a:rPr>
              <a:t>S</a:t>
            </a:r>
            <a:r>
              <a:rPr sz="2200" spc="-22" baseline="-20833" dirty="0">
                <a:latin typeface="Calibri"/>
                <a:cs typeface="Calibri"/>
              </a:rPr>
              <a:t>N</a:t>
            </a:r>
            <a:r>
              <a:rPr sz="2200" spc="-15" dirty="0">
                <a:latin typeface="Calibri"/>
                <a:cs typeface="Calibri"/>
              </a:rPr>
              <a:t>2.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852782-AF87-EED8-7004-22B8C34F1BEF}"/>
              </a:ext>
            </a:extLst>
          </p:cNvPr>
          <p:cNvSpPr txBox="1"/>
          <p:nvPr/>
        </p:nvSpPr>
        <p:spPr>
          <a:xfrm>
            <a:off x="1308865" y="3689565"/>
            <a:ext cx="652627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22.8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The S</a:t>
            </a:r>
            <a:r>
              <a:rPr lang="en-US" sz="1500" b="0" baseline="-2500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 mechanism showing the transition state (activated complex).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A picture containing text, clock, gauge&#10;&#10;Description automatically generated">
            <a:extLst>
              <a:ext uri="{FF2B5EF4-FFF2-40B4-BE49-F238E27FC236}">
                <a16:creationId xmlns:a16="http://schemas.microsoft.com/office/drawing/2014/main" id="{9F78AAA3-0BC9-1D4F-CF2F-DB0882774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791" y="1481768"/>
            <a:ext cx="7439822" cy="194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888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9026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S</a:t>
            </a:r>
            <a:r>
              <a:rPr lang="en-US" baseline="-25000" dirty="0"/>
              <a:t>N</a:t>
            </a:r>
            <a:r>
              <a:rPr lang="en-US" dirty="0"/>
              <a:t>1 mechanism for tertiary halogenoalkanes</a:t>
            </a:r>
            <a:endParaRPr lang="en-GB" i="1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D6F04BDF-F4F1-493A-0FA4-808186871DFA}"/>
              </a:ext>
            </a:extLst>
          </p:cNvPr>
          <p:cNvSpPr txBox="1"/>
          <p:nvPr/>
        </p:nvSpPr>
        <p:spPr>
          <a:xfrm>
            <a:off x="761976" y="1829352"/>
            <a:ext cx="180022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20" dirty="0">
                <a:latin typeface="Calibri"/>
                <a:cs typeface="Calibri"/>
              </a:rPr>
              <a:t>S</a:t>
            </a:r>
            <a:r>
              <a:rPr sz="2000" spc="-35" dirty="0">
                <a:latin typeface="Calibri"/>
                <a:cs typeface="Calibri"/>
              </a:rPr>
              <a:t>t</a:t>
            </a:r>
            <a:r>
              <a:rPr sz="2000" spc="-15" dirty="0">
                <a:latin typeface="Calibri"/>
                <a:cs typeface="Calibri"/>
              </a:rPr>
              <a:t>ep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1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(</a:t>
            </a:r>
            <a:r>
              <a:rPr sz="2000" spc="-10" dirty="0">
                <a:latin typeface="Calibri"/>
                <a:cs typeface="Calibri"/>
              </a:rPr>
              <a:t>R</a:t>
            </a:r>
            <a:r>
              <a:rPr sz="2000" spc="-20" dirty="0">
                <a:latin typeface="Calibri"/>
                <a:cs typeface="Calibri"/>
              </a:rPr>
              <a:t>DS)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7703C106-F052-6BFF-9366-1B3600B67713}"/>
              </a:ext>
            </a:extLst>
          </p:cNvPr>
          <p:cNvSpPr txBox="1"/>
          <p:nvPr/>
        </p:nvSpPr>
        <p:spPr>
          <a:xfrm>
            <a:off x="761976" y="4185092"/>
            <a:ext cx="175006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20" dirty="0">
                <a:latin typeface="Calibri"/>
                <a:cs typeface="Calibri"/>
              </a:rPr>
              <a:t>S</a:t>
            </a:r>
            <a:r>
              <a:rPr sz="2000" spc="-35" dirty="0">
                <a:latin typeface="Calibri"/>
                <a:cs typeface="Calibri"/>
              </a:rPr>
              <a:t>t</a:t>
            </a:r>
            <a:r>
              <a:rPr sz="2000" spc="-15" dirty="0">
                <a:latin typeface="Calibri"/>
                <a:cs typeface="Calibri"/>
              </a:rPr>
              <a:t>ep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2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(</a:t>
            </a:r>
            <a:r>
              <a:rPr sz="2000" spc="-65" dirty="0">
                <a:latin typeface="Calibri"/>
                <a:cs typeface="Calibri"/>
              </a:rPr>
              <a:t>f</a:t>
            </a:r>
            <a:r>
              <a:rPr sz="2000" spc="-15" dirty="0">
                <a:latin typeface="Calibri"/>
                <a:cs typeface="Calibri"/>
              </a:rPr>
              <a:t>a</a:t>
            </a:r>
            <a:r>
              <a:rPr sz="2000" spc="-50" dirty="0">
                <a:latin typeface="Calibri"/>
                <a:cs typeface="Calibri"/>
              </a:rPr>
              <a:t>s</a:t>
            </a:r>
            <a:r>
              <a:rPr sz="2000" spc="-10" dirty="0">
                <a:latin typeface="Calibri"/>
                <a:cs typeface="Calibri"/>
              </a:rPr>
              <a:t>t)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FE340D04-2671-809E-4848-6DA0BF7EFDAE}"/>
              </a:ext>
            </a:extLst>
          </p:cNvPr>
          <p:cNvSpPr txBox="1"/>
          <p:nvPr/>
        </p:nvSpPr>
        <p:spPr>
          <a:xfrm>
            <a:off x="761976" y="5796519"/>
            <a:ext cx="766221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25" dirty="0">
                <a:latin typeface="Calibri"/>
                <a:cs typeface="Calibri"/>
              </a:rPr>
              <a:t>F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r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t</a:t>
            </a:r>
            <a:r>
              <a:rPr sz="2000" b="1" dirty="0">
                <a:latin typeface="Calibri"/>
                <a:cs typeface="Calibri"/>
              </a:rPr>
              <a:t>ert</a:t>
            </a:r>
            <a:r>
              <a:rPr sz="2000" b="1" spc="-10" dirty="0">
                <a:latin typeface="Calibri"/>
                <a:cs typeface="Calibri"/>
              </a:rPr>
              <a:t>i</a:t>
            </a:r>
            <a:r>
              <a:rPr sz="2000" b="1" dirty="0">
                <a:latin typeface="Calibri"/>
                <a:cs typeface="Calibri"/>
              </a:rPr>
              <a:t>a</a:t>
            </a:r>
            <a:r>
              <a:rPr sz="2000" b="1" spc="5" dirty="0">
                <a:latin typeface="Calibri"/>
                <a:cs typeface="Calibri"/>
              </a:rPr>
              <a:t>r</a:t>
            </a:r>
            <a:r>
              <a:rPr sz="2000" b="1" dirty="0">
                <a:latin typeface="Calibri"/>
                <a:cs typeface="Calibri"/>
              </a:rPr>
              <a:t>y</a:t>
            </a:r>
            <a:r>
              <a:rPr sz="2000" spc="20" dirty="0">
                <a:solidFill>
                  <a:srgbClr val="FF0066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halog</a:t>
            </a:r>
            <a:r>
              <a:rPr sz="2000" dirty="0">
                <a:latin typeface="Calibri"/>
                <a:cs typeface="Calibri"/>
              </a:rPr>
              <a:t>enoal</a:t>
            </a:r>
            <a:r>
              <a:rPr sz="2000" spc="-45" dirty="0">
                <a:latin typeface="Calibri"/>
                <a:cs typeface="Calibri"/>
              </a:rPr>
              <a:t>k</a:t>
            </a:r>
            <a:r>
              <a:rPr sz="2000" dirty="0">
                <a:latin typeface="Calibri"/>
                <a:cs typeface="Calibri"/>
              </a:rPr>
              <a:t>anes</a:t>
            </a:r>
            <a:r>
              <a:rPr lang="en-US" sz="2000" dirty="0">
                <a:latin typeface="Calibri"/>
                <a:cs typeface="Calibri"/>
              </a:rPr>
              <a:t>,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domina</a:t>
            </a:r>
            <a:r>
              <a:rPr sz="2000" spc="-20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t mechani</a:t>
            </a:r>
            <a:r>
              <a:rPr sz="2000" spc="-10" dirty="0">
                <a:latin typeface="Calibri"/>
                <a:cs typeface="Calibri"/>
              </a:rPr>
              <a:t>s</a:t>
            </a:r>
            <a:r>
              <a:rPr sz="2000" dirty="0">
                <a:latin typeface="Calibri"/>
                <a:cs typeface="Calibri"/>
              </a:rPr>
              <a:t>m </a:t>
            </a:r>
            <a:r>
              <a:rPr sz="2000" spc="-10" dirty="0">
                <a:latin typeface="Calibri"/>
                <a:cs typeface="Calibri"/>
              </a:rPr>
              <a:t>i</a:t>
            </a:r>
            <a:r>
              <a:rPr sz="2000" dirty="0">
                <a:latin typeface="Calibri"/>
                <a:cs typeface="Calibri"/>
              </a:rPr>
              <a:t>s</a:t>
            </a:r>
            <a:r>
              <a:rPr sz="2000" spc="10" dirty="0">
                <a:latin typeface="Calibri"/>
                <a:cs typeface="Calibri"/>
              </a:rPr>
              <a:t> S</a:t>
            </a:r>
            <a:r>
              <a:rPr sz="1950" spc="22" baseline="-21367" dirty="0">
                <a:latin typeface="Calibri"/>
                <a:cs typeface="Calibri"/>
              </a:rPr>
              <a:t>N</a:t>
            </a:r>
            <a:r>
              <a:rPr sz="2000" dirty="0">
                <a:latin typeface="Calibri"/>
                <a:cs typeface="Calibri"/>
              </a:rPr>
              <a:t>1.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12B823-6005-0E27-DD6B-1D154FD31A19}"/>
              </a:ext>
            </a:extLst>
          </p:cNvPr>
          <p:cNvSpPr txBox="1"/>
          <p:nvPr/>
        </p:nvSpPr>
        <p:spPr>
          <a:xfrm>
            <a:off x="2420768" y="2956663"/>
            <a:ext cx="61245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22.9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An intermediate species is formed. RDS is rate-determining step.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17E464-92EE-A791-DE65-9976E52E901B}"/>
              </a:ext>
            </a:extLst>
          </p:cNvPr>
          <p:cNvSpPr txBox="1"/>
          <p:nvPr/>
        </p:nvSpPr>
        <p:spPr>
          <a:xfrm>
            <a:off x="2705100" y="5183937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22.10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The second step of the S</a:t>
            </a:r>
            <a:r>
              <a:rPr lang="en-US" sz="1500" b="0" baseline="-2500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 mechanism.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3767DE73-3BA3-DCE9-2745-8499642F2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652" y="1242970"/>
            <a:ext cx="5061092" cy="1616939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7837EB2F-67CD-E321-9106-1218B0884B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476" y="3530511"/>
            <a:ext cx="4375247" cy="161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358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146287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effect of the halogen (leaving group) on the rate of nucleophilic substitution</a:t>
            </a:r>
            <a:endParaRPr lang="en-GB" dirty="0"/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0912EC70-E57A-CA68-D53D-185987B6AFA3}"/>
              </a:ext>
            </a:extLst>
          </p:cNvPr>
          <p:cNvSpPr txBox="1"/>
          <p:nvPr/>
        </p:nvSpPr>
        <p:spPr>
          <a:xfrm>
            <a:off x="737234" y="1712484"/>
            <a:ext cx="3834765" cy="10387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b="1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2400" b="1" spc="-2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sz="2400" b="1" spc="-2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b="1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2400" b="1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2400" b="1" spc="-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sz="2400" b="1" spc="-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b="1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2400" b="1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2400" b="1" spc="-2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sz="2400" b="1" spc="-1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b="1" spc="5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2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lang="en-IN" sz="2000" b="1" dirty="0">
                <a:latin typeface="Arial Narrow"/>
                <a:cs typeface="Arial Narrow"/>
              </a:rPr>
              <a:t>w</a:t>
            </a:r>
            <a:r>
              <a:rPr lang="en-IN" sz="2000" b="1" spc="-10" dirty="0">
                <a:latin typeface="Arial Narrow"/>
                <a:cs typeface="Arial Narrow"/>
              </a:rPr>
              <a:t>e</a:t>
            </a:r>
            <a:r>
              <a:rPr lang="en-IN" sz="2000" b="1" dirty="0">
                <a:latin typeface="Arial Narrow"/>
                <a:cs typeface="Arial Narrow"/>
              </a:rPr>
              <a:t>aker b</a:t>
            </a:r>
            <a:r>
              <a:rPr lang="en-IN" sz="2000" b="1" spc="5" dirty="0">
                <a:latin typeface="Arial Narrow"/>
                <a:cs typeface="Arial Narrow"/>
              </a:rPr>
              <a:t>o</a:t>
            </a:r>
            <a:r>
              <a:rPr lang="en-IN" sz="2000" b="1" dirty="0">
                <a:latin typeface="Arial Narrow"/>
                <a:cs typeface="Arial Narrow"/>
              </a:rPr>
              <a:t>nd</a:t>
            </a:r>
            <a:r>
              <a:rPr lang="en-IN" sz="2000" b="1" spc="-15" dirty="0">
                <a:latin typeface="Arial Narrow"/>
                <a:cs typeface="Arial Narrow"/>
              </a:rPr>
              <a:t> </a:t>
            </a:r>
            <a:r>
              <a:rPr lang="en-IN" sz="2000" b="1" dirty="0">
                <a:latin typeface="Arial Narrow"/>
                <a:cs typeface="Arial Narrow"/>
              </a:rPr>
              <a:t>=</a:t>
            </a:r>
            <a:r>
              <a:rPr lang="en-IN" sz="2000" b="1" spc="-15" dirty="0">
                <a:latin typeface="Arial Narrow"/>
                <a:cs typeface="Arial Narrow"/>
              </a:rPr>
              <a:t> </a:t>
            </a:r>
            <a:r>
              <a:rPr lang="en-IN" sz="2000" b="1" spc="-85" dirty="0">
                <a:latin typeface="Arial Narrow"/>
                <a:cs typeface="Arial Narrow"/>
              </a:rPr>
              <a:t>f</a:t>
            </a:r>
            <a:r>
              <a:rPr lang="en-IN" sz="2000" b="1" dirty="0">
                <a:latin typeface="Arial Narrow"/>
                <a:cs typeface="Arial Narrow"/>
              </a:rPr>
              <a:t>ast</a:t>
            </a:r>
            <a:r>
              <a:rPr lang="en-IN" sz="2000" b="1" spc="-10" dirty="0">
                <a:latin typeface="Arial Narrow"/>
                <a:cs typeface="Arial Narrow"/>
              </a:rPr>
              <a:t>e</a:t>
            </a:r>
            <a:r>
              <a:rPr lang="en-IN" sz="2000" b="1" dirty="0">
                <a:latin typeface="Arial Narrow"/>
                <a:cs typeface="Arial Narrow"/>
              </a:rPr>
              <a:t>r</a:t>
            </a:r>
            <a:r>
              <a:rPr lang="en-IN" sz="2000" b="1" spc="-10" dirty="0">
                <a:latin typeface="Arial Narrow"/>
                <a:cs typeface="Arial Narrow"/>
              </a:rPr>
              <a:t> </a:t>
            </a:r>
            <a:r>
              <a:rPr lang="en-IN" sz="2000" b="1" dirty="0">
                <a:latin typeface="Arial Narrow"/>
                <a:cs typeface="Arial Narrow"/>
              </a:rPr>
              <a:t>reaction</a:t>
            </a:r>
            <a:endParaRPr lang="en-IN" sz="2000" dirty="0">
              <a:latin typeface="Arial Narrow"/>
              <a:cs typeface="Arial Narrow"/>
            </a:endParaRPr>
          </a:p>
        </p:txBody>
      </p:sp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E1850B44-3AE3-EBE2-9B2C-1B54372A3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769910"/>
              </p:ext>
            </p:extLst>
          </p:nvPr>
        </p:nvGraphicFramePr>
        <p:xfrm>
          <a:off x="737234" y="2988270"/>
          <a:ext cx="5809614" cy="23653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1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7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0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/>
                          <a:cs typeface="Calibri"/>
                        </a:rPr>
                        <a:t>Bo</a:t>
                      </a:r>
                      <a:r>
                        <a:rPr sz="2000" b="1" spc="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d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marL="901065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Calibri"/>
                          <a:cs typeface="Calibri"/>
                        </a:rPr>
                        <a:t>Bo</a:t>
                      </a:r>
                      <a:r>
                        <a:rPr sz="2000" b="1" spc="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20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n-IN" sz="2000" b="1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2000" b="1" dirty="0" err="1">
                          <a:latin typeface="Calibri"/>
                          <a:cs typeface="Calibri"/>
                        </a:rPr>
                        <a:t>ne</a:t>
                      </a:r>
                      <a:r>
                        <a:rPr sz="2000" b="1" spc="-35" dirty="0" err="1">
                          <a:latin typeface="Calibri"/>
                          <a:cs typeface="Calibri"/>
                        </a:rPr>
                        <a:t>r</a:t>
                      </a:r>
                      <a:r>
                        <a:rPr sz="2000" b="1" spc="-5" dirty="0" err="1">
                          <a:latin typeface="Calibri"/>
                          <a:cs typeface="Calibri"/>
                        </a:rPr>
                        <a:t>g</a:t>
                      </a:r>
                      <a:r>
                        <a:rPr sz="2000" b="1" dirty="0" err="1">
                          <a:latin typeface="Calibri"/>
                          <a:cs typeface="Calibri"/>
                        </a:rPr>
                        <a:t>y</a:t>
                      </a:r>
                      <a:r>
                        <a:rPr sz="2000" b="1" dirty="0">
                          <a:latin typeface="Calibri"/>
                          <a:cs typeface="Calibri"/>
                        </a:rPr>
                        <a:t> /kJ</a:t>
                      </a:r>
                      <a:r>
                        <a:rPr sz="2000" b="1" spc="-5" dirty="0">
                          <a:latin typeface="Calibri"/>
                          <a:cs typeface="Calibri"/>
                        </a:rPr>
                        <a:t> mo</a:t>
                      </a:r>
                      <a:r>
                        <a:rPr sz="2000" b="1" spc="1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lang="en-US" sz="1950" b="1" baseline="25641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950" b="1" baseline="25641" dirty="0">
                          <a:latin typeface="Calibri"/>
                          <a:cs typeface="Calibri"/>
                        </a:rPr>
                        <a:t>1</a:t>
                      </a:r>
                      <a:endParaRPr sz="1950" baseline="25641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8C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1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lang="en-US" sz="2000" spc="-5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F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b="0" dirty="0">
                          <a:latin typeface="Calibri"/>
                          <a:cs typeface="Calibri"/>
                        </a:rPr>
                        <a:t>484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lang="en-US" sz="2000" spc="-5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Cl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b="0" dirty="0">
                          <a:latin typeface="Calibri"/>
                          <a:cs typeface="Calibri"/>
                        </a:rPr>
                        <a:t>338</a:t>
                      </a:r>
                      <a:endParaRPr sz="2000" b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0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lang="en-US" sz="2000" spc="-5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Br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b="0" dirty="0">
                          <a:latin typeface="Calibri"/>
                          <a:cs typeface="Calibri"/>
                        </a:rPr>
                        <a:t>276</a:t>
                      </a:r>
                      <a:endParaRPr sz="2000" b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3069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lang="en-US" sz="2000" spc="-5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I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b="0" dirty="0">
                          <a:latin typeface="Calibri"/>
                          <a:cs typeface="Calibri"/>
                        </a:rPr>
                        <a:t>238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5702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9026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Electrophilic addition</a:t>
            </a:r>
            <a:endParaRPr lang="en-GB" dirty="0"/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603DF13B-3242-932E-D626-46BEC2DA6EE2}"/>
              </a:ext>
            </a:extLst>
          </p:cNvPr>
          <p:cNvSpPr txBox="1"/>
          <p:nvPr/>
        </p:nvSpPr>
        <p:spPr>
          <a:xfrm>
            <a:off x="755014" y="1183909"/>
            <a:ext cx="292862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IN" sz="2000" spc="-20" dirty="0">
                <a:solidFill>
                  <a:srgbClr val="00929F"/>
                </a:solidFill>
                <a:latin typeface="Calibri"/>
                <a:cs typeface="Calibri"/>
              </a:rPr>
              <a:t>e</a:t>
            </a:r>
            <a:r>
              <a:rPr sz="2000" dirty="0" err="1">
                <a:solidFill>
                  <a:srgbClr val="00929F"/>
                </a:solidFill>
                <a:latin typeface="Calibri"/>
                <a:cs typeface="Calibri"/>
              </a:rPr>
              <a:t>thene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+ </a:t>
            </a:r>
            <a:r>
              <a:rPr lang="en-IN" sz="2000" dirty="0">
                <a:solidFill>
                  <a:srgbClr val="00929F"/>
                </a:solidFill>
                <a:latin typeface="Calibri"/>
                <a:cs typeface="Calibri"/>
              </a:rPr>
              <a:t>h</a:t>
            </a:r>
            <a:r>
              <a:rPr sz="2000" spc="-20" dirty="0" err="1">
                <a:solidFill>
                  <a:srgbClr val="00929F"/>
                </a:solidFill>
                <a:latin typeface="Calibri"/>
                <a:cs typeface="Calibri"/>
              </a:rPr>
              <a:t>y</a:t>
            </a:r>
            <a:r>
              <a:rPr sz="2000" spc="-5" dirty="0" err="1">
                <a:solidFill>
                  <a:srgbClr val="00929F"/>
                </a:solidFill>
                <a:latin typeface="Calibri"/>
                <a:cs typeface="Calibri"/>
              </a:rPr>
              <a:t>d</a:t>
            </a:r>
            <a:r>
              <a:rPr sz="2000" spc="-40" dirty="0" err="1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spc="-5" dirty="0" err="1">
                <a:solidFill>
                  <a:srgbClr val="00929F"/>
                </a:solidFill>
                <a:latin typeface="Calibri"/>
                <a:cs typeface="Calibri"/>
              </a:rPr>
              <a:t>o</a:t>
            </a:r>
            <a:r>
              <a:rPr sz="2000" spc="-10" dirty="0" err="1">
                <a:solidFill>
                  <a:srgbClr val="00929F"/>
                </a:solidFill>
                <a:latin typeface="Calibri"/>
                <a:cs typeface="Calibri"/>
              </a:rPr>
              <a:t>g</a:t>
            </a:r>
            <a:r>
              <a:rPr sz="2000" dirty="0" err="1">
                <a:solidFill>
                  <a:srgbClr val="00929F"/>
                </a:solidFill>
                <a:latin typeface="Calibri"/>
                <a:cs typeface="Calibri"/>
              </a:rPr>
              <a:t>en</a:t>
            </a:r>
            <a:r>
              <a:rPr sz="2000" spc="-35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lang="en-IN" sz="2000" dirty="0">
                <a:solidFill>
                  <a:srgbClr val="00929F"/>
                </a:solidFill>
                <a:latin typeface="Calibri"/>
                <a:cs typeface="Calibri"/>
              </a:rPr>
              <a:t>b</a:t>
            </a:r>
            <a:r>
              <a:rPr sz="2000" spc="-40" dirty="0" err="1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spc="-5" dirty="0" err="1">
                <a:solidFill>
                  <a:srgbClr val="00929F"/>
                </a:solidFill>
                <a:latin typeface="Calibri"/>
                <a:cs typeface="Calibri"/>
              </a:rPr>
              <a:t>om</a:t>
            </a:r>
            <a:r>
              <a:rPr sz="2000" spc="-10" dirty="0" err="1">
                <a:solidFill>
                  <a:srgbClr val="00929F"/>
                </a:solidFill>
                <a:latin typeface="Calibri"/>
                <a:cs typeface="Calibri"/>
              </a:rPr>
              <a:t>i</a:t>
            </a:r>
            <a:r>
              <a:rPr sz="2000" spc="-5" dirty="0" err="1">
                <a:solidFill>
                  <a:srgbClr val="00929F"/>
                </a:solidFill>
                <a:latin typeface="Calibri"/>
                <a:cs typeface="Calibri"/>
              </a:rPr>
              <a:t>de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D5CB12-1FF9-B7E5-F86F-C04F88487058}"/>
              </a:ext>
            </a:extLst>
          </p:cNvPr>
          <p:cNvSpPr txBox="1"/>
          <p:nvPr/>
        </p:nvSpPr>
        <p:spPr>
          <a:xfrm>
            <a:off x="755014" y="5762430"/>
            <a:ext cx="780258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22.11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The mechanism of the reaction of ethene with hydrogen bromide showing electrons.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F2E435-052E-E1CB-3700-D0A5027B84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01112" y="1688197"/>
            <a:ext cx="4954579" cy="398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33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9026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Markovnikov’s rule</a:t>
            </a:r>
            <a:endParaRPr lang="en-GB" dirty="0"/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3047F6E4-D25E-3FDE-7A63-6B881AC20454}"/>
              </a:ext>
            </a:extLst>
          </p:cNvPr>
          <p:cNvSpPr txBox="1"/>
          <p:nvPr/>
        </p:nvSpPr>
        <p:spPr>
          <a:xfrm>
            <a:off x="670708" y="1242720"/>
            <a:ext cx="8092292" cy="138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When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an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acid,</a:t>
            </a:r>
            <a:r>
              <a:rPr sz="2000" spc="-5" dirty="0">
                <a:latin typeface="Calibri"/>
                <a:cs typeface="Calibri"/>
              </a:rPr>
              <a:t> HX</a:t>
            </a:r>
            <a:r>
              <a:rPr sz="2000" dirty="0">
                <a:latin typeface="Calibri"/>
                <a:cs typeface="Calibri"/>
              </a:rPr>
              <a:t>,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adds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lang="en-IN" sz="2000" spc="-25" dirty="0">
                <a:latin typeface="Calibri"/>
                <a:cs typeface="Calibri"/>
              </a:rPr>
              <a:t>across</a:t>
            </a:r>
            <a:r>
              <a:rPr sz="2000" dirty="0">
                <a:latin typeface="Calibri"/>
                <a:cs typeface="Calibri"/>
              </a:rPr>
              <a:t> the </a:t>
            </a:r>
            <a:r>
              <a:rPr sz="2000" spc="-5" dirty="0">
                <a:latin typeface="Calibri"/>
                <a:cs typeface="Calibri"/>
              </a:rPr>
              <a:t>do</a:t>
            </a:r>
            <a:r>
              <a:rPr sz="2000" dirty="0">
                <a:latin typeface="Calibri"/>
                <a:cs typeface="Calibri"/>
              </a:rPr>
              <a:t>u</a:t>
            </a:r>
            <a:r>
              <a:rPr sz="2000" spc="-5" dirty="0">
                <a:latin typeface="Calibri"/>
                <a:cs typeface="Calibri"/>
              </a:rPr>
              <a:t>bl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bon</a:t>
            </a:r>
            <a:r>
              <a:rPr sz="2000" dirty="0">
                <a:latin typeface="Calibri"/>
                <a:cs typeface="Calibri"/>
              </a:rPr>
              <a:t>d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f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an al</a:t>
            </a:r>
            <a:r>
              <a:rPr sz="2000" spc="-65" dirty="0">
                <a:latin typeface="Calibri"/>
                <a:cs typeface="Calibri"/>
              </a:rPr>
              <a:t>k</a:t>
            </a:r>
            <a:r>
              <a:rPr sz="2000" dirty="0">
                <a:latin typeface="Calibri"/>
                <a:cs typeface="Calibri"/>
              </a:rPr>
              <a:t>ene,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 H </a:t>
            </a:r>
            <a:r>
              <a:rPr sz="2000" spc="-25" dirty="0">
                <a:latin typeface="Calibri"/>
                <a:cs typeface="Calibri"/>
              </a:rPr>
              <a:t>at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m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beco</a:t>
            </a:r>
            <a:r>
              <a:rPr sz="2000" spc="-10" dirty="0">
                <a:latin typeface="Calibri"/>
                <a:cs typeface="Calibri"/>
              </a:rPr>
              <a:t>m</a:t>
            </a:r>
            <a:r>
              <a:rPr sz="2000" dirty="0">
                <a:latin typeface="Calibri"/>
                <a:cs typeface="Calibri"/>
              </a:rPr>
              <a:t>es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att</a:t>
            </a:r>
            <a:r>
              <a:rPr sz="2000" dirty="0">
                <a:latin typeface="Calibri"/>
                <a:cs typeface="Calibri"/>
              </a:rPr>
              <a:t>ached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dirty="0">
                <a:latin typeface="Calibri"/>
                <a:cs typeface="Calibri"/>
              </a:rPr>
              <a:t>o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 C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at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m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lang="en-IN" sz="2000" dirty="0">
                <a:latin typeface="Calibri"/>
                <a:cs typeface="Calibri"/>
              </a:rPr>
              <a:t>that</a:t>
            </a:r>
            <a:r>
              <a:rPr lang="en-US"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ha</a:t>
            </a:r>
            <a:r>
              <a:rPr sz="2000" dirty="0">
                <a:latin typeface="Calibri"/>
                <a:cs typeface="Calibri"/>
              </a:rPr>
              <a:t>s t</a:t>
            </a:r>
            <a:r>
              <a:rPr sz="2000" spc="5" dirty="0">
                <a:latin typeface="Calibri"/>
                <a:cs typeface="Calibri"/>
              </a:rPr>
              <a:t>h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la</a:t>
            </a:r>
            <a:r>
              <a:rPr sz="2000" spc="-35" dirty="0">
                <a:latin typeface="Calibri"/>
                <a:cs typeface="Calibri"/>
              </a:rPr>
              <a:t>r</a:t>
            </a:r>
            <a:r>
              <a:rPr sz="2000" spc="-10" dirty="0">
                <a:latin typeface="Calibri"/>
                <a:cs typeface="Calibri"/>
              </a:rPr>
              <a:t>g</a:t>
            </a:r>
            <a:r>
              <a:rPr sz="2000" dirty="0">
                <a:latin typeface="Calibri"/>
                <a:cs typeface="Calibri"/>
              </a:rPr>
              <a:t>er </a:t>
            </a:r>
            <a:r>
              <a:rPr sz="2000" spc="-5" dirty="0">
                <a:latin typeface="Calibri"/>
                <a:cs typeface="Calibri"/>
              </a:rPr>
              <a:t>numbe</a:t>
            </a:r>
            <a:r>
              <a:rPr sz="2000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 o</a:t>
            </a:r>
            <a:r>
              <a:rPr sz="2000" dirty="0">
                <a:latin typeface="Calibri"/>
                <a:cs typeface="Calibri"/>
              </a:rPr>
              <a:t>f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H </a:t>
            </a:r>
            <a:r>
              <a:rPr sz="2000" spc="-25" dirty="0">
                <a:latin typeface="Calibri"/>
                <a:cs typeface="Calibri"/>
              </a:rPr>
              <a:t>at</a:t>
            </a:r>
            <a:r>
              <a:rPr sz="2000" spc="-5" dirty="0">
                <a:latin typeface="Calibri"/>
                <a:cs typeface="Calibri"/>
              </a:rPr>
              <a:t>om</a:t>
            </a:r>
            <a:r>
              <a:rPr sz="2000" dirty="0">
                <a:latin typeface="Calibri"/>
                <a:cs typeface="Calibri"/>
              </a:rPr>
              <a:t>s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al</a:t>
            </a:r>
            <a:r>
              <a:rPr sz="2000" spc="-3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eady </a:t>
            </a:r>
            <a:r>
              <a:rPr sz="2000" spc="-20" dirty="0">
                <a:latin typeface="Calibri"/>
                <a:cs typeface="Calibri"/>
              </a:rPr>
              <a:t>a</a:t>
            </a:r>
            <a:r>
              <a:rPr sz="2000" spc="-25" dirty="0">
                <a:latin typeface="Calibri"/>
                <a:cs typeface="Calibri"/>
              </a:rPr>
              <a:t>tt</a:t>
            </a:r>
            <a:r>
              <a:rPr sz="2000" dirty="0">
                <a:latin typeface="Calibri"/>
                <a:cs typeface="Calibri"/>
              </a:rPr>
              <a:t>ac</a:t>
            </a:r>
            <a:r>
              <a:rPr sz="2000" spc="5" dirty="0">
                <a:latin typeface="Calibri"/>
                <a:cs typeface="Calibri"/>
              </a:rPr>
              <a:t>h</a:t>
            </a:r>
            <a:r>
              <a:rPr sz="2000" dirty="0">
                <a:latin typeface="Calibri"/>
                <a:cs typeface="Calibri"/>
              </a:rPr>
              <a:t>ed.</a:t>
            </a:r>
            <a:endParaRPr lang="en-IN"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4"/>
              </a:spcBef>
            </a:pPr>
            <a:endParaRPr lang="en-IN" sz="5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lang="en-IN" sz="2400" dirty="0">
                <a:solidFill>
                  <a:srgbClr val="00929F"/>
                </a:solidFill>
                <a:latin typeface="Calibri" panose="020F0502020204030204" pitchFamily="34" charset="0"/>
                <a:ea typeface="+mj-ea"/>
                <a:cs typeface="+mj-cs"/>
              </a:rPr>
              <a:t>                     propene + HBr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B24819-C4A9-BC7B-8024-1818AA0760CB}"/>
              </a:ext>
            </a:extLst>
          </p:cNvPr>
          <p:cNvSpPr txBox="1"/>
          <p:nvPr/>
        </p:nvSpPr>
        <p:spPr>
          <a:xfrm>
            <a:off x="423452" y="5745473"/>
            <a:ext cx="837998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22.12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Addition of hydrogen bromide to propene results in the formation of two different products.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Diagram, schematic&#10;&#10;Description automatically generated">
            <a:extLst>
              <a:ext uri="{FF2B5EF4-FFF2-40B4-BE49-F238E27FC236}">
                <a16:creationId xmlns:a16="http://schemas.microsoft.com/office/drawing/2014/main" id="{425EA754-7F43-B4EA-58EE-82687EF858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445" y="2694737"/>
            <a:ext cx="4901110" cy="28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429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9026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Stability of the carbocation intermediates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370655-5D30-7A9F-5175-3F91EE944D90}"/>
              </a:ext>
            </a:extLst>
          </p:cNvPr>
          <p:cNvSpPr txBox="1"/>
          <p:nvPr/>
        </p:nvSpPr>
        <p:spPr>
          <a:xfrm>
            <a:off x="2595002" y="4262021"/>
            <a:ext cx="395399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22.13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Relative stability of carbocations.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Diagram, schematic&#10;&#10;Description automatically generated">
            <a:extLst>
              <a:ext uri="{FF2B5EF4-FFF2-40B4-BE49-F238E27FC236}">
                <a16:creationId xmlns:a16="http://schemas.microsoft.com/office/drawing/2014/main" id="{3CBBB3E5-D729-2247-8825-52303F30A5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952" y="1619514"/>
            <a:ext cx="6470577" cy="227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091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9026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Electrophilic substitution reactions</a:t>
            </a:r>
            <a:endParaRPr lang="en-GB" dirty="0"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C49E667D-5F3F-49D7-E238-24FA91521473}"/>
              </a:ext>
            </a:extLst>
          </p:cNvPr>
          <p:cNvSpPr txBox="1"/>
          <p:nvPr/>
        </p:nvSpPr>
        <p:spPr>
          <a:xfrm>
            <a:off x="758175" y="1231529"/>
            <a:ext cx="259778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Th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 </a:t>
            </a:r>
            <a:r>
              <a:rPr lang="en-IN" sz="2000" dirty="0">
                <a:solidFill>
                  <a:srgbClr val="00929F"/>
                </a:solidFill>
                <a:latin typeface="Calibri"/>
                <a:cs typeface="Calibri"/>
              </a:rPr>
              <a:t>n</a:t>
            </a:r>
            <a:r>
              <a:rPr sz="2000" spc="-10" dirty="0" err="1">
                <a:solidFill>
                  <a:srgbClr val="00929F"/>
                </a:solidFill>
                <a:latin typeface="Calibri"/>
                <a:cs typeface="Calibri"/>
              </a:rPr>
              <a:t>i</a:t>
            </a:r>
            <a:r>
              <a:rPr sz="2000" dirty="0" err="1">
                <a:solidFill>
                  <a:srgbClr val="00929F"/>
                </a:solidFill>
                <a:latin typeface="Calibri"/>
                <a:cs typeface="Calibri"/>
              </a:rPr>
              <a:t>t</a:t>
            </a:r>
            <a:r>
              <a:rPr sz="2000" spc="-40" dirty="0" err="1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spc="-25" dirty="0" err="1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dirty="0" err="1">
                <a:solidFill>
                  <a:srgbClr val="00929F"/>
                </a:solidFill>
                <a:latin typeface="Calibri"/>
                <a:cs typeface="Calibri"/>
              </a:rPr>
              <a:t>ti</a:t>
            </a:r>
            <a:r>
              <a:rPr sz="2000" spc="-10" dirty="0" err="1">
                <a:solidFill>
                  <a:srgbClr val="00929F"/>
                </a:solidFill>
                <a:latin typeface="Calibri"/>
                <a:cs typeface="Calibri"/>
              </a:rPr>
              <a:t>o</a:t>
            </a:r>
            <a:r>
              <a:rPr sz="2000" dirty="0" err="1">
                <a:solidFill>
                  <a:srgbClr val="00929F"/>
                </a:solidFill>
                <a:latin typeface="Calibri"/>
                <a:cs typeface="Calibri"/>
              </a:rPr>
              <a:t>n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o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f </a:t>
            </a:r>
            <a:r>
              <a:rPr lang="en-IN" sz="2000" dirty="0">
                <a:solidFill>
                  <a:srgbClr val="00929F"/>
                </a:solidFill>
                <a:latin typeface="Calibri"/>
                <a:cs typeface="Calibri"/>
              </a:rPr>
              <a:t>b</a:t>
            </a:r>
            <a:r>
              <a:rPr sz="2000" spc="-10" dirty="0" err="1">
                <a:solidFill>
                  <a:srgbClr val="00929F"/>
                </a:solidFill>
                <a:latin typeface="Calibri"/>
                <a:cs typeface="Calibri"/>
              </a:rPr>
              <a:t>e</a:t>
            </a:r>
            <a:r>
              <a:rPr sz="2000" spc="-5" dirty="0" err="1">
                <a:solidFill>
                  <a:srgbClr val="00929F"/>
                </a:solidFill>
                <a:latin typeface="Calibri"/>
                <a:cs typeface="Calibri"/>
              </a:rPr>
              <a:t>n</a:t>
            </a:r>
            <a:r>
              <a:rPr sz="2000" spc="-50" dirty="0" err="1">
                <a:solidFill>
                  <a:srgbClr val="00929F"/>
                </a:solidFill>
                <a:latin typeface="Calibri"/>
                <a:cs typeface="Calibri"/>
              </a:rPr>
              <a:t>z</a:t>
            </a:r>
            <a:r>
              <a:rPr sz="2000" dirty="0" err="1">
                <a:solidFill>
                  <a:srgbClr val="00929F"/>
                </a:solidFill>
                <a:latin typeface="Calibri"/>
                <a:cs typeface="Calibri"/>
              </a:rPr>
              <a:t>ene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F03679DD-05D5-F326-9BF3-D3F4306A30C3}"/>
              </a:ext>
            </a:extLst>
          </p:cNvPr>
          <p:cNvSpPr txBox="1"/>
          <p:nvPr/>
        </p:nvSpPr>
        <p:spPr>
          <a:xfrm>
            <a:off x="744731" y="4843088"/>
            <a:ext cx="81534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cs typeface="Arial"/>
              </a:rPr>
              <a:t>HN</a:t>
            </a:r>
            <a:r>
              <a:rPr sz="2000" dirty="0">
                <a:cs typeface="Arial"/>
              </a:rPr>
              <a:t>O</a:t>
            </a:r>
            <a:r>
              <a:rPr sz="2000" spc="-15" baseline="-24305" dirty="0">
                <a:cs typeface="Arial"/>
              </a:rPr>
              <a:t>3</a:t>
            </a:r>
            <a:endParaRPr sz="2000" baseline="-24305">
              <a:cs typeface="Arial"/>
            </a:endParaRPr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D1486669-C329-C034-EEDB-FB5AE30A3A37}"/>
              </a:ext>
            </a:extLst>
          </p:cNvPr>
          <p:cNvSpPr txBox="1"/>
          <p:nvPr/>
        </p:nvSpPr>
        <p:spPr>
          <a:xfrm>
            <a:off x="1479647" y="4854180"/>
            <a:ext cx="1725481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60045" algn="l"/>
                <a:tab pos="1752600" algn="l"/>
              </a:tabLst>
            </a:pPr>
            <a:r>
              <a:rPr lang="en-US" sz="2000" dirty="0">
                <a:cs typeface="Arial"/>
              </a:rPr>
              <a:t> </a:t>
            </a:r>
            <a:r>
              <a:rPr sz="2000" dirty="0">
                <a:cs typeface="Arial"/>
              </a:rPr>
              <a:t>+</a:t>
            </a:r>
            <a:r>
              <a:rPr lang="en-US" sz="2000" dirty="0">
                <a:cs typeface="Arial"/>
              </a:rPr>
              <a:t>  </a:t>
            </a:r>
            <a:r>
              <a:rPr sz="2000" dirty="0">
                <a:cs typeface="Arial"/>
              </a:rPr>
              <a:t>2</a:t>
            </a:r>
            <a:r>
              <a:rPr sz="2000" spc="-10" dirty="0">
                <a:cs typeface="Arial"/>
              </a:rPr>
              <a:t>H</a:t>
            </a:r>
            <a:r>
              <a:rPr sz="2000" spc="-15" baseline="-24305" dirty="0">
                <a:cs typeface="Arial"/>
              </a:rPr>
              <a:t>2</a:t>
            </a:r>
            <a:r>
              <a:rPr sz="2000" spc="-5" dirty="0">
                <a:cs typeface="Arial"/>
              </a:rPr>
              <a:t>S</a:t>
            </a:r>
            <a:r>
              <a:rPr sz="2000" dirty="0">
                <a:cs typeface="Arial"/>
              </a:rPr>
              <a:t>O</a:t>
            </a:r>
            <a:r>
              <a:rPr sz="2000" spc="-15" baseline="-24305" dirty="0">
                <a:cs typeface="Arial"/>
              </a:rPr>
              <a:t>4</a:t>
            </a:r>
            <a:r>
              <a:rPr lang="en-US" sz="2000" spc="-15" baseline="-24305" dirty="0">
                <a:cs typeface="Arial"/>
              </a:rPr>
              <a:t>   </a:t>
            </a:r>
            <a:r>
              <a:rPr sz="2000" spc="30" dirty="0">
                <a:cs typeface="Cambria Math"/>
              </a:rPr>
              <a:t>⇌</a:t>
            </a:r>
            <a:endParaRPr sz="2000" dirty="0">
              <a:cs typeface="Cambria Math"/>
            </a:endParaRPr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F2421246-CF04-9198-02F3-734CBF9EC28F}"/>
              </a:ext>
            </a:extLst>
          </p:cNvPr>
          <p:cNvSpPr txBox="1"/>
          <p:nvPr/>
        </p:nvSpPr>
        <p:spPr>
          <a:xfrm>
            <a:off x="4094762" y="4809154"/>
            <a:ext cx="106172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60045" algn="l"/>
              </a:tabLst>
            </a:pPr>
            <a:r>
              <a:rPr sz="2000" dirty="0">
                <a:cs typeface="Arial"/>
              </a:rPr>
              <a:t>+	</a:t>
            </a:r>
            <a:r>
              <a:rPr sz="2000" spc="-5" dirty="0">
                <a:cs typeface="Arial"/>
              </a:rPr>
              <a:t>H</a:t>
            </a:r>
            <a:r>
              <a:rPr sz="2000" spc="-15" baseline="-24305" dirty="0">
                <a:cs typeface="Arial"/>
              </a:rPr>
              <a:t>3</a:t>
            </a:r>
            <a:r>
              <a:rPr sz="2000" dirty="0">
                <a:cs typeface="Arial"/>
              </a:rPr>
              <a:t>O</a:t>
            </a:r>
            <a:r>
              <a:rPr sz="2000" spc="-15" baseline="24305" dirty="0">
                <a:cs typeface="Arial"/>
              </a:rPr>
              <a:t>+</a:t>
            </a:r>
            <a:endParaRPr sz="2000" baseline="24305">
              <a:cs typeface="Arial"/>
            </a:endParaRPr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F3968CC3-AE8E-2F06-BFBC-DA3EE5F6EAA4}"/>
              </a:ext>
            </a:extLst>
          </p:cNvPr>
          <p:cNvSpPr txBox="1"/>
          <p:nvPr/>
        </p:nvSpPr>
        <p:spPr>
          <a:xfrm>
            <a:off x="5156482" y="4809153"/>
            <a:ext cx="138112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58140" algn="l"/>
              </a:tabLst>
            </a:pPr>
            <a:r>
              <a:rPr sz="2000" dirty="0">
                <a:cs typeface="Arial"/>
              </a:rPr>
              <a:t>+	2HS</a:t>
            </a:r>
            <a:r>
              <a:rPr sz="2000" spc="-5" dirty="0">
                <a:cs typeface="Arial"/>
              </a:rPr>
              <a:t>O</a:t>
            </a:r>
            <a:r>
              <a:rPr sz="2000" spc="-15" baseline="-24305" dirty="0">
                <a:cs typeface="Arial"/>
              </a:rPr>
              <a:t>4</a:t>
            </a:r>
            <a:r>
              <a:rPr lang="en-US" sz="2000" spc="-15" baseline="24305" dirty="0">
                <a:cs typeface="Arial"/>
              </a:rPr>
              <a:t>–</a:t>
            </a:r>
            <a:endParaRPr sz="2000" baseline="24305" dirty="0">
              <a:cs typeface="Arial"/>
            </a:endParaRPr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9A8E71F7-C235-D8B0-3286-2643A803F330}"/>
              </a:ext>
            </a:extLst>
          </p:cNvPr>
          <p:cNvSpPr txBox="1"/>
          <p:nvPr/>
        </p:nvSpPr>
        <p:spPr>
          <a:xfrm>
            <a:off x="3205128" y="4855178"/>
            <a:ext cx="71437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cs typeface="Arial"/>
              </a:rPr>
              <a:t>N</a:t>
            </a:r>
            <a:r>
              <a:rPr sz="2000" dirty="0">
                <a:cs typeface="Arial"/>
              </a:rPr>
              <a:t>O</a:t>
            </a:r>
            <a:r>
              <a:rPr lang="en-US" sz="2000" baseline="-25000" dirty="0">
                <a:cs typeface="Arial"/>
              </a:rPr>
              <a:t>2</a:t>
            </a:r>
            <a:r>
              <a:rPr sz="2000" spc="-15" baseline="24305" dirty="0">
                <a:cs typeface="Arial"/>
              </a:rPr>
              <a:t>+</a:t>
            </a:r>
            <a:endParaRPr sz="2000" baseline="24305" dirty="0">
              <a:cs typeface="Arial"/>
            </a:endParaRPr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FA6B5A49-F0F2-0801-B672-C5F0F8CED1B7}"/>
              </a:ext>
            </a:extLst>
          </p:cNvPr>
          <p:cNvSpPr txBox="1"/>
          <p:nvPr/>
        </p:nvSpPr>
        <p:spPr>
          <a:xfrm>
            <a:off x="754158" y="4198581"/>
            <a:ext cx="3058795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25" dirty="0">
                <a:solidFill>
                  <a:srgbClr val="00929F"/>
                </a:solidFill>
                <a:latin typeface="Calibri"/>
                <a:cs typeface="Calibri"/>
              </a:rPr>
              <a:t>F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or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m</a:t>
            </a:r>
            <a:r>
              <a:rPr sz="2000" spc="-25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tion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o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f the e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l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ect</a:t>
            </a:r>
            <a:r>
              <a:rPr sz="2000" spc="-40" dirty="0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op</a:t>
            </a:r>
            <a:r>
              <a:rPr sz="2000" spc="5" dirty="0">
                <a:solidFill>
                  <a:srgbClr val="00929F"/>
                </a:solidFill>
                <a:latin typeface="Calibri"/>
                <a:cs typeface="Calibri"/>
              </a:rPr>
              <a:t>h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i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l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C824396B-9660-FCE8-EC64-0C57BAC488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29" y="1934032"/>
            <a:ext cx="6752857" cy="167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748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157599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General mechanism for electrophilic substitution </a:t>
            </a:r>
            <a:br>
              <a:rPr lang="en-US" dirty="0"/>
            </a:br>
            <a:r>
              <a:rPr lang="en-US" dirty="0"/>
              <a:t>on benzene rings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F829BC-7C21-D0C3-E100-97B98C93BACA}"/>
              </a:ext>
            </a:extLst>
          </p:cNvPr>
          <p:cNvSpPr txBox="1"/>
          <p:nvPr/>
        </p:nvSpPr>
        <p:spPr>
          <a:xfrm>
            <a:off x="2187847" y="3106836"/>
            <a:ext cx="476830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22.14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The mechanism for electrophilic substitution.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FF5A11-FEEE-5C9D-AFF2-41222BE609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08" y="1655099"/>
            <a:ext cx="7471198" cy="902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39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60B9B-DE70-46FF-9F74-ABA1777D5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002" y="420295"/>
            <a:ext cx="6535380" cy="942245"/>
          </a:xfrm>
        </p:spPr>
        <p:txBody>
          <a:bodyPr>
            <a:normAutofit/>
          </a:bodyPr>
          <a:lstStyle/>
          <a:p>
            <a:r>
              <a:rPr lang="en-GB" sz="4800" dirty="0"/>
              <a:t>Chapter 22</a:t>
            </a: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A3DC53F2-6E10-4E75-A922-E2840E4BC5F6}"/>
              </a:ext>
            </a:extLst>
          </p:cNvPr>
          <p:cNvSpPr txBox="1"/>
          <p:nvPr/>
        </p:nvSpPr>
        <p:spPr>
          <a:xfrm>
            <a:off x="823316" y="1263529"/>
            <a:ext cx="6314602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2800" spc="-65" dirty="0">
                <a:solidFill>
                  <a:srgbClr val="00929F"/>
                </a:solidFill>
                <a:latin typeface="Calibri"/>
                <a:cs typeface="Calibri"/>
              </a:rPr>
              <a:t>Electron-pair sharing reactions</a:t>
            </a:r>
            <a:endParaRPr lang="en-IN"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1121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463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Nucleophilic substitution reactions</a:t>
            </a:r>
            <a:endParaRPr lang="en-GB" dirty="0"/>
          </a:p>
        </p:txBody>
      </p:sp>
      <p:sp>
        <p:nvSpPr>
          <p:cNvPr id="4" name="object 30">
            <a:extLst>
              <a:ext uri="{FF2B5EF4-FFF2-40B4-BE49-F238E27FC236}">
                <a16:creationId xmlns:a16="http://schemas.microsoft.com/office/drawing/2014/main" id="{BABC832F-ED23-2EEC-AA50-92ECAF1E7AB2}"/>
              </a:ext>
            </a:extLst>
          </p:cNvPr>
          <p:cNvSpPr txBox="1"/>
          <p:nvPr/>
        </p:nvSpPr>
        <p:spPr>
          <a:xfrm>
            <a:off x="738597" y="3619964"/>
            <a:ext cx="7216816" cy="1239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005" marR="5080" indent="4445">
              <a:lnSpc>
                <a:spcPct val="154800"/>
              </a:lnSpc>
              <a:tabLst>
                <a:tab pos="1816100" algn="l"/>
                <a:tab pos="2907030" algn="l"/>
                <a:tab pos="3344545" algn="l"/>
                <a:tab pos="5238750" algn="l"/>
                <a:tab pos="5528310" algn="l"/>
              </a:tabLst>
            </a:pPr>
            <a:r>
              <a:rPr spc="-5" dirty="0">
                <a:latin typeface="Calibri"/>
                <a:cs typeface="Calibri"/>
              </a:rPr>
              <a:t>Th</a:t>
            </a:r>
            <a:r>
              <a:rPr dirty="0">
                <a:latin typeface="Calibri"/>
                <a:cs typeface="Calibri"/>
              </a:rPr>
              <a:t>e</a:t>
            </a:r>
            <a:r>
              <a:rPr spc="5" dirty="0">
                <a:latin typeface="Calibri"/>
                <a:cs typeface="Calibri"/>
              </a:rPr>
              <a:t> </a:t>
            </a:r>
            <a:r>
              <a:rPr spc="-5" dirty="0">
                <a:latin typeface="Calibri"/>
                <a:cs typeface="Calibri"/>
              </a:rPr>
              <a:t>balan</a:t>
            </a:r>
            <a:r>
              <a:rPr spc="10" dirty="0">
                <a:latin typeface="Calibri"/>
                <a:cs typeface="Calibri"/>
              </a:rPr>
              <a:t>c</a:t>
            </a:r>
            <a:r>
              <a:rPr spc="-15" dirty="0">
                <a:latin typeface="Calibri"/>
                <a:cs typeface="Calibri"/>
              </a:rPr>
              <a:t>ed </a:t>
            </a:r>
            <a:r>
              <a:rPr dirty="0">
                <a:latin typeface="Calibri"/>
                <a:cs typeface="Calibri"/>
              </a:rPr>
              <a:t>equ</a:t>
            </a:r>
            <a:r>
              <a:rPr spc="-25" dirty="0">
                <a:latin typeface="Calibri"/>
                <a:cs typeface="Calibri"/>
              </a:rPr>
              <a:t>a</a:t>
            </a:r>
            <a:r>
              <a:rPr dirty="0">
                <a:latin typeface="Calibri"/>
                <a:cs typeface="Calibri"/>
              </a:rPr>
              <a:t>tion</a:t>
            </a:r>
            <a:r>
              <a:rPr spc="-10" dirty="0">
                <a:latin typeface="Calibri"/>
                <a:cs typeface="Calibri"/>
              </a:rPr>
              <a:t> </a:t>
            </a:r>
            <a:r>
              <a:rPr spc="-50" dirty="0">
                <a:latin typeface="Calibri"/>
                <a:cs typeface="Calibri"/>
              </a:rPr>
              <a:t>f</a:t>
            </a:r>
            <a:r>
              <a:rPr spc="-20" dirty="0">
                <a:latin typeface="Calibri"/>
                <a:cs typeface="Calibri"/>
              </a:rPr>
              <a:t>o</a:t>
            </a:r>
            <a:r>
              <a:rPr spc="-10" dirty="0">
                <a:latin typeface="Calibri"/>
                <a:cs typeface="Calibri"/>
              </a:rPr>
              <a:t>r</a:t>
            </a:r>
            <a:r>
              <a:rPr dirty="0">
                <a:latin typeface="Calibri"/>
                <a:cs typeface="Calibri"/>
              </a:rPr>
              <a:t> this</a:t>
            </a:r>
            <a:r>
              <a:rPr spc="-10" dirty="0">
                <a:latin typeface="Calibri"/>
                <a:cs typeface="Calibri"/>
              </a:rPr>
              <a:t> </a:t>
            </a:r>
            <a:r>
              <a:rPr spc="-50" dirty="0">
                <a:latin typeface="Calibri"/>
                <a:cs typeface="Calibri"/>
              </a:rPr>
              <a:t>r</a:t>
            </a:r>
            <a:r>
              <a:rPr spc="-15" dirty="0">
                <a:latin typeface="Calibri"/>
                <a:cs typeface="Calibri"/>
              </a:rPr>
              <a:t>ea</a:t>
            </a:r>
            <a:r>
              <a:rPr dirty="0">
                <a:latin typeface="Calibri"/>
                <a:cs typeface="Calibri"/>
              </a:rPr>
              <a:t>ction</a:t>
            </a:r>
            <a:r>
              <a:rPr spc="-2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is: </a:t>
            </a:r>
            <a:br>
              <a:rPr lang="en-US" dirty="0">
                <a:latin typeface="Calibri"/>
                <a:cs typeface="Calibri"/>
              </a:rPr>
            </a:br>
            <a:r>
              <a:rPr dirty="0">
                <a:latin typeface="Calibri"/>
                <a:cs typeface="Calibri"/>
              </a:rPr>
              <a:t>CH</a:t>
            </a:r>
            <a:r>
              <a:rPr spc="-22" baseline="-20833" dirty="0">
                <a:latin typeface="Calibri"/>
                <a:cs typeface="Calibri"/>
              </a:rPr>
              <a:t>3</a:t>
            </a:r>
            <a:r>
              <a:rPr dirty="0">
                <a:latin typeface="Calibri"/>
                <a:cs typeface="Calibri"/>
              </a:rPr>
              <a:t>CH</a:t>
            </a:r>
            <a:r>
              <a:rPr spc="-22" baseline="-20833" dirty="0">
                <a:latin typeface="Calibri"/>
                <a:cs typeface="Calibri"/>
              </a:rPr>
              <a:t>2</a:t>
            </a:r>
            <a:r>
              <a:rPr dirty="0">
                <a:latin typeface="Calibri"/>
                <a:cs typeface="Calibri"/>
              </a:rPr>
              <a:t>CH</a:t>
            </a:r>
            <a:r>
              <a:rPr spc="-22" baseline="-20833" dirty="0">
                <a:latin typeface="Calibri"/>
                <a:cs typeface="Calibri"/>
              </a:rPr>
              <a:t>2</a:t>
            </a:r>
            <a:r>
              <a:rPr spc="-15" dirty="0">
                <a:latin typeface="Calibri"/>
                <a:cs typeface="Calibri"/>
              </a:rPr>
              <a:t>Br</a:t>
            </a:r>
            <a:r>
              <a:rPr lang="en-US" spc="-1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+</a:t>
            </a:r>
            <a:r>
              <a:rPr spc="-15" dirty="0">
                <a:latin typeface="Calibri"/>
                <a:cs typeface="Calibri"/>
              </a:rPr>
              <a:t> NaOH</a:t>
            </a:r>
            <a:r>
              <a:rPr lang="en-US" spc="-15" dirty="0">
                <a:latin typeface="Calibri"/>
                <a:cs typeface="Calibri"/>
              </a:rPr>
              <a:t>  </a:t>
            </a:r>
            <a:r>
              <a:rPr dirty="0">
                <a:latin typeface="Symbol"/>
                <a:cs typeface="Calibri" panose="020F0502020204030204" pitchFamily="34" charset="0"/>
              </a:rPr>
              <a:t></a:t>
            </a:r>
            <a:r>
              <a:rPr lang="en-US" dirty="0">
                <a:latin typeface="Symbol"/>
                <a:cs typeface="Calibri" panose="020F0502020204030204" pitchFamily="34" charset="0"/>
              </a:rPr>
              <a:t>  </a:t>
            </a:r>
            <a:r>
              <a:rPr dirty="0">
                <a:latin typeface="Calibri"/>
                <a:cs typeface="Calibri"/>
              </a:rPr>
              <a:t>CH</a:t>
            </a:r>
            <a:r>
              <a:rPr spc="-22" baseline="-20833" dirty="0">
                <a:latin typeface="Calibri"/>
                <a:cs typeface="Calibri"/>
              </a:rPr>
              <a:t>3</a:t>
            </a:r>
            <a:r>
              <a:rPr dirty="0">
                <a:latin typeface="Calibri"/>
                <a:cs typeface="Calibri"/>
              </a:rPr>
              <a:t>CH</a:t>
            </a:r>
            <a:r>
              <a:rPr spc="-22" baseline="-20833" dirty="0">
                <a:latin typeface="Calibri"/>
                <a:cs typeface="Calibri"/>
              </a:rPr>
              <a:t>2</a:t>
            </a:r>
            <a:r>
              <a:rPr spc="5" dirty="0">
                <a:latin typeface="Calibri"/>
                <a:cs typeface="Calibri"/>
              </a:rPr>
              <a:t>C</a:t>
            </a:r>
            <a:r>
              <a:rPr dirty="0">
                <a:latin typeface="Calibri"/>
                <a:cs typeface="Calibri"/>
              </a:rPr>
              <a:t>H</a:t>
            </a:r>
            <a:r>
              <a:rPr spc="-22" baseline="-20833" dirty="0">
                <a:latin typeface="Calibri"/>
                <a:cs typeface="Calibri"/>
              </a:rPr>
              <a:t>2</a:t>
            </a:r>
            <a:r>
              <a:rPr spc="-5" dirty="0">
                <a:latin typeface="Calibri"/>
                <a:cs typeface="Calibri"/>
              </a:rPr>
              <a:t>O</a:t>
            </a:r>
            <a:r>
              <a:rPr dirty="0">
                <a:latin typeface="Calibri"/>
                <a:cs typeface="Calibri"/>
              </a:rPr>
              <a:t>H</a:t>
            </a:r>
            <a:r>
              <a:rPr lang="en-US" dirty="0">
                <a:latin typeface="Calibri"/>
                <a:cs typeface="Calibri"/>
              </a:rPr>
              <a:t>  </a:t>
            </a:r>
            <a:r>
              <a:rPr dirty="0">
                <a:latin typeface="Calibri"/>
                <a:cs typeface="Calibri"/>
              </a:rPr>
              <a:t>+</a:t>
            </a:r>
            <a:r>
              <a:rPr spc="-15" dirty="0" err="1">
                <a:latin typeface="Calibri"/>
                <a:cs typeface="Calibri"/>
              </a:rPr>
              <a:t>NaBr</a:t>
            </a:r>
            <a:br>
              <a:rPr lang="en-US" spc="-15" dirty="0">
                <a:latin typeface="Calibri"/>
                <a:cs typeface="Calibri"/>
              </a:rPr>
            </a:br>
            <a:r>
              <a:rPr spc="-5" dirty="0">
                <a:latin typeface="Calibri"/>
                <a:cs typeface="Calibri"/>
              </a:rPr>
              <a:t>o</a:t>
            </a:r>
            <a:r>
              <a:rPr spc="-215" dirty="0">
                <a:latin typeface="Calibri"/>
                <a:cs typeface="Calibri"/>
              </a:rPr>
              <a:t>r</a:t>
            </a:r>
            <a:r>
              <a:rPr spc="-10" dirty="0">
                <a:latin typeface="Calibri"/>
                <a:cs typeface="Calibri"/>
              </a:rPr>
              <a:t>,</a:t>
            </a:r>
            <a:r>
              <a:rPr dirty="0">
                <a:latin typeface="Calibri"/>
                <a:cs typeface="Calibri"/>
              </a:rPr>
              <a:t> as</a:t>
            </a:r>
            <a:r>
              <a:rPr spc="-2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an</a:t>
            </a:r>
            <a:r>
              <a:rPr spc="-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ionic</a:t>
            </a:r>
            <a:r>
              <a:rPr spc="-2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equ</a:t>
            </a:r>
            <a:r>
              <a:rPr spc="-25" dirty="0">
                <a:latin typeface="Calibri"/>
                <a:cs typeface="Calibri"/>
              </a:rPr>
              <a:t>a</a:t>
            </a:r>
            <a:r>
              <a:rPr dirty="0">
                <a:latin typeface="Calibri"/>
                <a:cs typeface="Calibri"/>
              </a:rPr>
              <a:t>tion: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spc="5" dirty="0">
                <a:latin typeface="Calibri"/>
                <a:cs typeface="Calibri"/>
              </a:rPr>
              <a:t>C</a:t>
            </a:r>
            <a:r>
              <a:rPr dirty="0">
                <a:latin typeface="Calibri"/>
                <a:cs typeface="Calibri"/>
              </a:rPr>
              <a:t>H</a:t>
            </a:r>
            <a:r>
              <a:rPr spc="-22" baseline="-20833" dirty="0">
                <a:latin typeface="Calibri"/>
                <a:cs typeface="Calibri"/>
              </a:rPr>
              <a:t>3</a:t>
            </a:r>
            <a:r>
              <a:rPr dirty="0">
                <a:latin typeface="Calibri"/>
                <a:cs typeface="Calibri"/>
              </a:rPr>
              <a:t>CH</a:t>
            </a:r>
            <a:r>
              <a:rPr spc="-22" baseline="-20833" dirty="0">
                <a:latin typeface="Calibri"/>
                <a:cs typeface="Calibri"/>
              </a:rPr>
              <a:t>2</a:t>
            </a:r>
            <a:r>
              <a:rPr dirty="0">
                <a:latin typeface="Calibri"/>
                <a:cs typeface="Calibri"/>
              </a:rPr>
              <a:t>CH</a:t>
            </a:r>
            <a:r>
              <a:rPr spc="-22" baseline="-20833" dirty="0">
                <a:latin typeface="Calibri"/>
                <a:cs typeface="Calibri"/>
              </a:rPr>
              <a:t>2</a:t>
            </a:r>
            <a:r>
              <a:rPr spc="-15" dirty="0">
                <a:latin typeface="Calibri"/>
                <a:cs typeface="Calibri"/>
              </a:rPr>
              <a:t>Br</a:t>
            </a:r>
            <a:r>
              <a:rPr lang="en-US" spc="-1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+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spc="-5" dirty="0">
                <a:latin typeface="Calibri"/>
                <a:cs typeface="Calibri"/>
              </a:rPr>
              <a:t>OH</a:t>
            </a:r>
            <a:r>
              <a:rPr lang="en-US" spc="-7" baseline="24305" dirty="0">
                <a:latin typeface="Calibri"/>
                <a:cs typeface="Calibri"/>
              </a:rPr>
              <a:t>– </a:t>
            </a:r>
            <a:r>
              <a:rPr dirty="0">
                <a:latin typeface="Symbol"/>
                <a:cs typeface="Calibri" panose="020F0502020204030204" pitchFamily="34" charset="0"/>
              </a:rPr>
              <a:t></a:t>
            </a:r>
            <a:r>
              <a:rPr lang="en-US" dirty="0">
                <a:latin typeface="Symbol"/>
                <a:cs typeface="Calibri" panose="020F0502020204030204" pitchFamily="34" charset="0"/>
              </a:rPr>
              <a:t> </a:t>
            </a:r>
            <a:r>
              <a:rPr dirty="0">
                <a:latin typeface="Calibri"/>
                <a:cs typeface="Calibri"/>
              </a:rPr>
              <a:t>CH</a:t>
            </a:r>
            <a:r>
              <a:rPr spc="-22" baseline="-20833" dirty="0">
                <a:latin typeface="Calibri"/>
                <a:cs typeface="Calibri"/>
              </a:rPr>
              <a:t>3</a:t>
            </a:r>
            <a:r>
              <a:rPr dirty="0">
                <a:latin typeface="Calibri"/>
                <a:cs typeface="Calibri"/>
              </a:rPr>
              <a:t>CH</a:t>
            </a:r>
            <a:r>
              <a:rPr spc="-22" baseline="-20833" dirty="0">
                <a:latin typeface="Calibri"/>
                <a:cs typeface="Calibri"/>
              </a:rPr>
              <a:t>2</a:t>
            </a:r>
            <a:r>
              <a:rPr dirty="0">
                <a:latin typeface="Calibri"/>
                <a:cs typeface="Calibri"/>
              </a:rPr>
              <a:t>CH</a:t>
            </a:r>
            <a:r>
              <a:rPr spc="-22" baseline="-20833" dirty="0">
                <a:latin typeface="Calibri"/>
                <a:cs typeface="Calibri"/>
              </a:rPr>
              <a:t>2</a:t>
            </a:r>
            <a:r>
              <a:rPr spc="-5" dirty="0">
                <a:latin typeface="Calibri"/>
                <a:cs typeface="Calibri"/>
              </a:rPr>
              <a:t>O</a:t>
            </a:r>
            <a:r>
              <a:rPr dirty="0">
                <a:latin typeface="Calibri"/>
                <a:cs typeface="Calibri"/>
              </a:rPr>
              <a:t>H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+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Br</a:t>
            </a:r>
            <a:r>
              <a:rPr lang="en-US" spc="-7" baseline="24305" dirty="0">
                <a:latin typeface="Calibri"/>
                <a:cs typeface="Calibri"/>
              </a:rPr>
              <a:t>–</a:t>
            </a:r>
            <a:endParaRPr baseline="24305" dirty="0">
              <a:latin typeface="Calibri"/>
              <a:cs typeface="Calibri"/>
            </a:endParaRPr>
          </a:p>
        </p:txBody>
      </p:sp>
      <p:sp>
        <p:nvSpPr>
          <p:cNvPr id="10" name="object 32">
            <a:extLst>
              <a:ext uri="{FF2B5EF4-FFF2-40B4-BE49-F238E27FC236}">
                <a16:creationId xmlns:a16="http://schemas.microsoft.com/office/drawing/2014/main" id="{70BAA0C7-E528-1ED7-1EC2-F5EE87E49447}"/>
              </a:ext>
            </a:extLst>
          </p:cNvPr>
          <p:cNvSpPr txBox="1"/>
          <p:nvPr/>
        </p:nvSpPr>
        <p:spPr>
          <a:xfrm>
            <a:off x="758318" y="1094617"/>
            <a:ext cx="2627630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P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i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m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ary</a:t>
            </a:r>
            <a:r>
              <a:rPr sz="2000" spc="15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halo</a:t>
            </a:r>
            <a:r>
              <a:rPr sz="2000" spc="-15" dirty="0">
                <a:solidFill>
                  <a:srgbClr val="00929F"/>
                </a:solidFill>
                <a:latin typeface="Calibri"/>
                <a:cs typeface="Calibri"/>
              </a:rPr>
              <a:t>g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enoa</a:t>
            </a:r>
            <a:r>
              <a:rPr sz="2000" spc="-15" dirty="0">
                <a:solidFill>
                  <a:srgbClr val="00929F"/>
                </a:solidFill>
                <a:latin typeface="Calibri"/>
                <a:cs typeface="Calibri"/>
              </a:rPr>
              <a:t>l</a:t>
            </a:r>
            <a:r>
              <a:rPr sz="2000" spc="-40" dirty="0">
                <a:solidFill>
                  <a:srgbClr val="00929F"/>
                </a:solidFill>
                <a:latin typeface="Calibri"/>
                <a:cs typeface="Calibri"/>
              </a:rPr>
              <a:t>k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anes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5" name="Picture 4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B7CD811E-158C-43FF-FC88-B7D7E05A60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7177" y="1546652"/>
            <a:ext cx="4329647" cy="110960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E1B1911-57A3-F190-8522-E0074242A098}"/>
              </a:ext>
            </a:extLst>
          </p:cNvPr>
          <p:cNvSpPr txBox="1"/>
          <p:nvPr/>
        </p:nvSpPr>
        <p:spPr>
          <a:xfrm>
            <a:off x="781920" y="2715338"/>
            <a:ext cx="80031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 22.1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A nucleophilic substitution reaction. This sort of diagram is often called a reaction scheme and is used in organic chemistry to show how one organic molecule is converted into another; it is not a balanced equation but just focuses on the organic compounds. </a:t>
            </a:r>
            <a:b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Reagents and conditions are usually shown on the reaction arrow.</a:t>
            </a:r>
            <a:endParaRPr lang="en-I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D1975AA-9B56-6477-D126-482E258AFA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2967" y="4992694"/>
            <a:ext cx="3658067" cy="95643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C4BF287-3C74-FFB8-F379-D2D1BD63BAED}"/>
              </a:ext>
            </a:extLst>
          </p:cNvPr>
          <p:cNvSpPr txBox="1"/>
          <p:nvPr/>
        </p:nvSpPr>
        <p:spPr>
          <a:xfrm>
            <a:off x="1329712" y="6008205"/>
            <a:ext cx="648457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 22.2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The S</a:t>
            </a:r>
            <a:r>
              <a:rPr lang="en-US" sz="1500" b="0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mechanism showing the transition state (activated complex).</a:t>
            </a:r>
            <a:endParaRPr lang="en-I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847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7E389-BB15-44D2-E995-AAA576F28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463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Nucleophilic substitution reactions</a:t>
            </a:r>
            <a:endParaRPr lang="en-GB" dirty="0"/>
          </a:p>
        </p:txBody>
      </p:sp>
      <p:sp>
        <p:nvSpPr>
          <p:cNvPr id="5" name="object 34">
            <a:extLst>
              <a:ext uri="{FF2B5EF4-FFF2-40B4-BE49-F238E27FC236}">
                <a16:creationId xmlns:a16="http://schemas.microsoft.com/office/drawing/2014/main" id="{3102988D-3E12-C735-D5ED-4FA3967961A0}"/>
              </a:ext>
            </a:extLst>
          </p:cNvPr>
          <p:cNvSpPr txBox="1"/>
          <p:nvPr/>
        </p:nvSpPr>
        <p:spPr>
          <a:xfrm>
            <a:off x="783771" y="1378335"/>
            <a:ext cx="2605405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185" dirty="0">
                <a:solidFill>
                  <a:srgbClr val="00929F"/>
                </a:solidFill>
                <a:latin typeface="Calibri"/>
                <a:cs typeface="Calibri"/>
              </a:rPr>
              <a:t>T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ert</a:t>
            </a:r>
            <a:r>
              <a:rPr sz="2000" spc="-10" dirty="0">
                <a:solidFill>
                  <a:srgbClr val="00929F"/>
                </a:solidFill>
                <a:latin typeface="Calibri"/>
                <a:cs typeface="Calibri"/>
              </a:rPr>
              <a:t>i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</a:t>
            </a:r>
            <a:r>
              <a:rPr sz="2000" spc="5" dirty="0">
                <a:solidFill>
                  <a:srgbClr val="00929F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y</a:t>
            </a:r>
            <a:r>
              <a:rPr sz="2000" spc="15" dirty="0">
                <a:solidFill>
                  <a:srgbClr val="00929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929F"/>
                </a:solidFill>
                <a:latin typeface="Calibri"/>
                <a:cs typeface="Calibri"/>
              </a:rPr>
              <a:t>halog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enoal</a:t>
            </a:r>
            <a:r>
              <a:rPr sz="2000" spc="-45" dirty="0">
                <a:solidFill>
                  <a:srgbClr val="00929F"/>
                </a:solidFill>
                <a:latin typeface="Calibri"/>
                <a:cs typeface="Calibri"/>
              </a:rPr>
              <a:t>k</a:t>
            </a:r>
            <a:r>
              <a:rPr sz="2000" dirty="0">
                <a:solidFill>
                  <a:srgbClr val="00929F"/>
                </a:solidFill>
                <a:latin typeface="Calibri"/>
                <a:cs typeface="Calibri"/>
              </a:rPr>
              <a:t>anes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198BEF-037B-B809-6702-0EA2C886B65B}"/>
              </a:ext>
            </a:extLst>
          </p:cNvPr>
          <p:cNvSpPr txBox="1"/>
          <p:nvPr/>
        </p:nvSpPr>
        <p:spPr>
          <a:xfrm>
            <a:off x="2286000" y="3964288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22.3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 nucleophilic substitution reaction.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44C150-2FE1-15A7-FCEA-086D721CFF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615299" y="2319483"/>
            <a:ext cx="5913403" cy="144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74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Definitions</a:t>
            </a:r>
            <a:endParaRPr lang="en-GB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5EAFD432-87B4-3D77-0694-4251F7FFC903}"/>
              </a:ext>
            </a:extLst>
          </p:cNvPr>
          <p:cNvSpPr txBox="1"/>
          <p:nvPr/>
        </p:nvSpPr>
        <p:spPr>
          <a:xfrm>
            <a:off x="670708" y="1171575"/>
            <a:ext cx="8067939" cy="4862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80"/>
              </a:lnSpc>
            </a:pPr>
            <a:r>
              <a:rPr sz="1900" b="1" dirty="0">
                <a:latin typeface="Calibri"/>
                <a:cs typeface="Calibri"/>
              </a:rPr>
              <a:t>H</a:t>
            </a:r>
            <a:r>
              <a:rPr sz="1900" b="1" spc="-20" dirty="0">
                <a:latin typeface="Calibri"/>
                <a:cs typeface="Calibri"/>
              </a:rPr>
              <a:t>e</a:t>
            </a:r>
            <a:r>
              <a:rPr sz="1900" b="1" spc="-25" dirty="0">
                <a:latin typeface="Calibri"/>
                <a:cs typeface="Calibri"/>
              </a:rPr>
              <a:t>t</a:t>
            </a:r>
            <a:r>
              <a:rPr sz="1900" b="1" spc="-5" dirty="0">
                <a:latin typeface="Calibri"/>
                <a:cs typeface="Calibri"/>
              </a:rPr>
              <a:t>e</a:t>
            </a:r>
            <a:r>
              <a:rPr sz="1900" b="1" spc="-35" dirty="0">
                <a:latin typeface="Calibri"/>
                <a:cs typeface="Calibri"/>
              </a:rPr>
              <a:t>r</a:t>
            </a:r>
            <a:r>
              <a:rPr sz="1900" b="1" dirty="0">
                <a:latin typeface="Calibri"/>
                <a:cs typeface="Calibri"/>
              </a:rPr>
              <a:t>ol</a:t>
            </a:r>
            <a:r>
              <a:rPr sz="1900" b="1" spc="5" dirty="0">
                <a:latin typeface="Calibri"/>
                <a:cs typeface="Calibri"/>
              </a:rPr>
              <a:t>y</a:t>
            </a:r>
            <a:r>
              <a:rPr sz="1900" b="1" dirty="0">
                <a:latin typeface="Calibri"/>
                <a:cs typeface="Calibri"/>
              </a:rPr>
              <a:t>tic</a:t>
            </a:r>
            <a:r>
              <a:rPr sz="1900" b="1" spc="-25" dirty="0">
                <a:latin typeface="Calibri"/>
                <a:cs typeface="Calibri"/>
              </a:rPr>
              <a:t> </a:t>
            </a:r>
            <a:r>
              <a:rPr sz="1900" b="1" spc="-5" dirty="0">
                <a:latin typeface="Calibri"/>
                <a:cs typeface="Calibri"/>
              </a:rPr>
              <a:t>fis</a:t>
            </a:r>
            <a:r>
              <a:rPr sz="1900" b="1" spc="5" dirty="0">
                <a:latin typeface="Calibri"/>
                <a:cs typeface="Calibri"/>
              </a:rPr>
              <a:t>s</a:t>
            </a:r>
            <a:r>
              <a:rPr sz="1900" b="1" dirty="0">
                <a:latin typeface="Calibri"/>
                <a:cs typeface="Calibri"/>
              </a:rPr>
              <a:t>ion</a:t>
            </a:r>
            <a:r>
              <a:rPr lang="en-US" sz="1900" b="1" dirty="0">
                <a:latin typeface="Calibri"/>
                <a:cs typeface="Calibri"/>
              </a:rPr>
              <a:t>:</a:t>
            </a:r>
            <a:r>
              <a:rPr sz="1900" b="1" spc="-30" dirty="0">
                <a:latin typeface="Calibri"/>
                <a:cs typeface="Calibri"/>
              </a:rPr>
              <a:t> </a:t>
            </a:r>
            <a:r>
              <a:rPr lang="en-US" sz="1900" dirty="0">
                <a:latin typeface="Calibri"/>
                <a:cs typeface="Calibri"/>
              </a:rPr>
              <a:t>a covalent bond breaks so that both electrons go to the </a:t>
            </a:r>
            <a:br>
              <a:rPr lang="en-US" sz="1900" dirty="0">
                <a:latin typeface="Calibri"/>
                <a:cs typeface="Calibri"/>
              </a:rPr>
            </a:br>
            <a:r>
              <a:rPr lang="en-US" sz="1900" dirty="0">
                <a:latin typeface="Calibri"/>
                <a:cs typeface="Calibri"/>
              </a:rPr>
              <a:t>same atom.</a:t>
            </a:r>
            <a:endParaRPr sz="1900" dirty="0">
              <a:latin typeface="Calibri"/>
              <a:cs typeface="Calibri"/>
            </a:endParaRPr>
          </a:p>
          <a:p>
            <a:pPr marL="12700" marR="5080">
              <a:lnSpc>
                <a:spcPts val="2160"/>
              </a:lnSpc>
              <a:spcBef>
                <a:spcPts val="1025"/>
              </a:spcBef>
            </a:pPr>
            <a:r>
              <a:rPr sz="1900" b="1" dirty="0">
                <a:latin typeface="Calibri"/>
                <a:cs typeface="Calibri"/>
              </a:rPr>
              <a:t>Nu</a:t>
            </a:r>
            <a:r>
              <a:rPr sz="1900" b="1" spc="5" dirty="0">
                <a:latin typeface="Calibri"/>
                <a:cs typeface="Calibri"/>
              </a:rPr>
              <a:t>c</a:t>
            </a:r>
            <a:r>
              <a:rPr sz="1900" b="1" dirty="0">
                <a:latin typeface="Calibri"/>
                <a:cs typeface="Calibri"/>
              </a:rPr>
              <a:t>leop</a:t>
            </a:r>
            <a:r>
              <a:rPr sz="1900" b="1" spc="5" dirty="0">
                <a:latin typeface="Calibri"/>
                <a:cs typeface="Calibri"/>
              </a:rPr>
              <a:t>h</a:t>
            </a:r>
            <a:r>
              <a:rPr sz="1900" b="1" dirty="0">
                <a:latin typeface="Calibri"/>
                <a:cs typeface="Calibri"/>
              </a:rPr>
              <a:t>ile</a:t>
            </a:r>
            <a:r>
              <a:rPr lang="en-US" sz="1900" b="1" dirty="0">
                <a:latin typeface="Calibri"/>
                <a:cs typeface="Calibri"/>
              </a:rPr>
              <a:t>:</a:t>
            </a:r>
            <a:r>
              <a:rPr sz="1900" b="1" spc="-35" dirty="0">
                <a:latin typeface="Calibri"/>
                <a:cs typeface="Calibri"/>
              </a:rPr>
              <a:t> </a:t>
            </a:r>
            <a:r>
              <a:rPr lang="en-US" sz="1900" dirty="0">
                <a:latin typeface="Calibri"/>
                <a:cs typeface="Calibri"/>
              </a:rPr>
              <a:t>a molecule or a negatively charged ion, possessing a lone pair of electrons, which is attracted to a more positively charged region in a molecule (region with lower electron density) and donates a lone pair of electrons to </a:t>
            </a:r>
            <a:br>
              <a:rPr lang="en-US" sz="1900" dirty="0">
                <a:latin typeface="Calibri"/>
                <a:cs typeface="Calibri"/>
              </a:rPr>
            </a:br>
            <a:r>
              <a:rPr lang="en-US" sz="1900" dirty="0">
                <a:latin typeface="Calibri"/>
                <a:cs typeface="Calibri"/>
              </a:rPr>
              <a:t>form a covalent (coordination) bond. A nucleophile is a Lewis base.</a:t>
            </a:r>
            <a:endParaRPr sz="19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35"/>
              </a:spcBef>
            </a:pPr>
            <a:r>
              <a:rPr sz="1900" b="1" dirty="0">
                <a:latin typeface="Calibri"/>
                <a:cs typeface="Calibri"/>
              </a:rPr>
              <a:t>Sub</a:t>
            </a:r>
            <a:r>
              <a:rPr sz="1900" b="1" spc="-25" dirty="0">
                <a:latin typeface="Calibri"/>
                <a:cs typeface="Calibri"/>
              </a:rPr>
              <a:t>s</a:t>
            </a:r>
            <a:r>
              <a:rPr sz="1900" b="1" dirty="0">
                <a:latin typeface="Calibri"/>
                <a:cs typeface="Calibri"/>
              </a:rPr>
              <a:t>titu</a:t>
            </a:r>
            <a:r>
              <a:rPr sz="1900" b="1" spc="-10" dirty="0">
                <a:latin typeface="Calibri"/>
                <a:cs typeface="Calibri"/>
              </a:rPr>
              <a:t>t</a:t>
            </a:r>
            <a:r>
              <a:rPr sz="1900" b="1" dirty="0">
                <a:latin typeface="Calibri"/>
                <a:cs typeface="Calibri"/>
              </a:rPr>
              <a:t>ion</a:t>
            </a:r>
            <a:r>
              <a:rPr sz="1900" b="1" spc="-40" dirty="0">
                <a:latin typeface="Calibri"/>
                <a:cs typeface="Calibri"/>
              </a:rPr>
              <a:t> </a:t>
            </a:r>
            <a:r>
              <a:rPr sz="1900" b="1" spc="-30" dirty="0">
                <a:latin typeface="Calibri"/>
                <a:cs typeface="Calibri"/>
              </a:rPr>
              <a:t>r</a:t>
            </a:r>
            <a:r>
              <a:rPr sz="1900" b="1" spc="-5" dirty="0">
                <a:latin typeface="Calibri"/>
                <a:cs typeface="Calibri"/>
              </a:rPr>
              <a:t>eactio</a:t>
            </a:r>
            <a:r>
              <a:rPr sz="1900" b="1" dirty="0">
                <a:latin typeface="Calibri"/>
                <a:cs typeface="Calibri"/>
              </a:rPr>
              <a:t>n</a:t>
            </a:r>
            <a:r>
              <a:rPr lang="en-US" sz="1900" b="1" dirty="0">
                <a:latin typeface="Calibri"/>
                <a:cs typeface="Calibri"/>
              </a:rPr>
              <a:t>:</a:t>
            </a:r>
            <a:r>
              <a:rPr sz="1900" b="1" spc="-5" dirty="0">
                <a:latin typeface="Calibri"/>
                <a:cs typeface="Calibri"/>
              </a:rPr>
              <a:t> </a:t>
            </a:r>
            <a:r>
              <a:rPr lang="en-US" sz="1900" dirty="0">
                <a:latin typeface="Calibri"/>
                <a:cs typeface="Calibri"/>
              </a:rPr>
              <a:t>a reaction in which one atom or group is replaced by </a:t>
            </a:r>
            <a:br>
              <a:rPr lang="en-US" sz="1900" dirty="0">
                <a:latin typeface="Calibri"/>
                <a:cs typeface="Calibri"/>
              </a:rPr>
            </a:br>
            <a:r>
              <a:rPr lang="en-US" sz="1900" dirty="0">
                <a:latin typeface="Calibri"/>
                <a:cs typeface="Calibri"/>
              </a:rPr>
              <a:t>another atom or group.</a:t>
            </a:r>
            <a:endParaRPr sz="1900" dirty="0">
              <a:latin typeface="Calibri"/>
              <a:cs typeface="Calibri"/>
            </a:endParaRPr>
          </a:p>
          <a:p>
            <a:pPr marL="12700">
              <a:lnSpc>
                <a:spcPts val="2280"/>
              </a:lnSpc>
              <a:spcBef>
                <a:spcPts val="755"/>
              </a:spcBef>
            </a:pPr>
            <a:r>
              <a:rPr sz="1900" b="1" dirty="0">
                <a:latin typeface="Calibri"/>
                <a:cs typeface="Calibri"/>
              </a:rPr>
              <a:t>Ad</a:t>
            </a:r>
            <a:r>
              <a:rPr sz="1900" b="1" spc="5" dirty="0">
                <a:latin typeface="Calibri"/>
                <a:cs typeface="Calibri"/>
              </a:rPr>
              <a:t>d</a:t>
            </a:r>
            <a:r>
              <a:rPr sz="1900" b="1" dirty="0">
                <a:latin typeface="Calibri"/>
                <a:cs typeface="Calibri"/>
              </a:rPr>
              <a:t>ition</a:t>
            </a:r>
            <a:r>
              <a:rPr sz="1900" b="1" spc="-45" dirty="0">
                <a:latin typeface="Calibri"/>
                <a:cs typeface="Calibri"/>
              </a:rPr>
              <a:t> </a:t>
            </a:r>
            <a:r>
              <a:rPr sz="1900" b="1" spc="-30" dirty="0">
                <a:latin typeface="Calibri"/>
                <a:cs typeface="Calibri"/>
              </a:rPr>
              <a:t>r</a:t>
            </a:r>
            <a:r>
              <a:rPr sz="1900" b="1" spc="-5" dirty="0">
                <a:latin typeface="Calibri"/>
                <a:cs typeface="Calibri"/>
              </a:rPr>
              <a:t>eactio</a:t>
            </a:r>
            <a:r>
              <a:rPr sz="1900" b="1" spc="10" dirty="0">
                <a:latin typeface="Calibri"/>
                <a:cs typeface="Calibri"/>
              </a:rPr>
              <a:t>n</a:t>
            </a:r>
            <a:r>
              <a:rPr lang="en-US" sz="1900" b="1" spc="10" dirty="0">
                <a:latin typeface="Calibri"/>
                <a:cs typeface="Calibri"/>
              </a:rPr>
              <a:t>:</a:t>
            </a:r>
            <a:r>
              <a:rPr sz="1900" dirty="0">
                <a:latin typeface="Calibri"/>
                <a:cs typeface="Calibri"/>
              </a:rPr>
              <a:t> </a:t>
            </a:r>
            <a:r>
              <a:rPr lang="en-US" sz="1900" dirty="0">
                <a:latin typeface="Calibri"/>
                <a:cs typeface="Calibri"/>
              </a:rPr>
              <a:t>in organic chemistry, a reaction in which a molecule is added </a:t>
            </a:r>
            <a:br>
              <a:rPr lang="en-US" sz="1900" dirty="0">
                <a:latin typeface="Calibri"/>
                <a:cs typeface="Calibri"/>
              </a:rPr>
            </a:br>
            <a:r>
              <a:rPr lang="en-US" sz="1900" dirty="0">
                <a:latin typeface="Calibri"/>
                <a:cs typeface="Calibri"/>
              </a:rPr>
              <a:t>to a compound containing a multiple bond without the loss of any other groups.</a:t>
            </a:r>
            <a:endParaRPr sz="1900" dirty="0">
              <a:latin typeface="Calibri"/>
              <a:cs typeface="Calibri"/>
            </a:endParaRPr>
          </a:p>
          <a:p>
            <a:pPr marL="12700" marR="321310">
              <a:lnSpc>
                <a:spcPts val="2160"/>
              </a:lnSpc>
              <a:spcBef>
                <a:spcPts val="1030"/>
              </a:spcBef>
            </a:pPr>
            <a:r>
              <a:rPr sz="1900" b="1" dirty="0">
                <a:latin typeface="Calibri"/>
                <a:cs typeface="Calibri"/>
              </a:rPr>
              <a:t>E</a:t>
            </a:r>
            <a:r>
              <a:rPr sz="1900" b="1" spc="-10" dirty="0">
                <a:latin typeface="Calibri"/>
                <a:cs typeface="Calibri"/>
              </a:rPr>
              <a:t>l</a:t>
            </a:r>
            <a:r>
              <a:rPr sz="1900" b="1" spc="-5" dirty="0">
                <a:latin typeface="Calibri"/>
                <a:cs typeface="Calibri"/>
              </a:rPr>
              <a:t>ect</a:t>
            </a:r>
            <a:r>
              <a:rPr sz="1900" b="1" spc="-25" dirty="0">
                <a:latin typeface="Calibri"/>
                <a:cs typeface="Calibri"/>
              </a:rPr>
              <a:t>r</a:t>
            </a:r>
            <a:r>
              <a:rPr sz="1900" b="1" dirty="0">
                <a:latin typeface="Calibri"/>
                <a:cs typeface="Calibri"/>
              </a:rPr>
              <a:t>op</a:t>
            </a:r>
            <a:r>
              <a:rPr sz="1900" b="1" spc="5" dirty="0">
                <a:latin typeface="Calibri"/>
                <a:cs typeface="Calibri"/>
              </a:rPr>
              <a:t>h</a:t>
            </a:r>
            <a:r>
              <a:rPr sz="1900" b="1" dirty="0">
                <a:latin typeface="Calibri"/>
                <a:cs typeface="Calibri"/>
              </a:rPr>
              <a:t>il</a:t>
            </a:r>
            <a:r>
              <a:rPr sz="1900" b="1" spc="-5" dirty="0">
                <a:latin typeface="Calibri"/>
                <a:cs typeface="Calibri"/>
              </a:rPr>
              <a:t>e</a:t>
            </a:r>
            <a:r>
              <a:rPr lang="en-US" sz="1900" b="1" spc="-5" dirty="0">
                <a:latin typeface="Calibri"/>
                <a:cs typeface="Calibri"/>
              </a:rPr>
              <a:t>:</a:t>
            </a:r>
            <a:r>
              <a:rPr sz="1900" spc="-30" dirty="0">
                <a:latin typeface="Calibri"/>
                <a:cs typeface="Calibri"/>
              </a:rPr>
              <a:t> </a:t>
            </a:r>
            <a:r>
              <a:rPr lang="en-US" sz="1900" dirty="0">
                <a:latin typeface="Calibri"/>
                <a:cs typeface="Calibri"/>
              </a:rPr>
              <a:t>a reagent (a positively charged ion or the positive end of a dipole) that is attracted to regions of high electron density and accepts a pair of electrons to form a covalent bond. An electrophile is a Lewis acid.</a:t>
            </a:r>
            <a:endParaRPr sz="19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35"/>
              </a:spcBef>
            </a:pPr>
            <a:r>
              <a:rPr sz="1900" b="1" spc="-5" dirty="0">
                <a:latin typeface="Calibri"/>
                <a:cs typeface="Calibri"/>
              </a:rPr>
              <a:t>C</a:t>
            </a:r>
            <a:r>
              <a:rPr sz="1900" b="1" spc="-10" dirty="0">
                <a:latin typeface="Calibri"/>
                <a:cs typeface="Calibri"/>
              </a:rPr>
              <a:t>a</a:t>
            </a:r>
            <a:r>
              <a:rPr sz="1900" b="1" spc="-5" dirty="0">
                <a:latin typeface="Calibri"/>
                <a:cs typeface="Calibri"/>
              </a:rPr>
              <a:t>rbo</a:t>
            </a:r>
            <a:r>
              <a:rPr sz="1900" b="1" spc="-10" dirty="0">
                <a:latin typeface="Calibri"/>
                <a:cs typeface="Calibri"/>
              </a:rPr>
              <a:t>c</a:t>
            </a:r>
            <a:r>
              <a:rPr sz="1900" b="1" spc="-30" dirty="0">
                <a:latin typeface="Calibri"/>
                <a:cs typeface="Calibri"/>
              </a:rPr>
              <a:t>a</a:t>
            </a:r>
            <a:r>
              <a:rPr sz="1900" b="1" dirty="0">
                <a:latin typeface="Calibri"/>
                <a:cs typeface="Calibri"/>
              </a:rPr>
              <a:t>tion</a:t>
            </a:r>
            <a:r>
              <a:rPr lang="en-US" sz="1900" b="1" dirty="0">
                <a:latin typeface="Calibri"/>
                <a:cs typeface="Calibri"/>
              </a:rPr>
              <a:t>:</a:t>
            </a:r>
            <a:r>
              <a:rPr sz="1900" b="1" spc="-5" dirty="0">
                <a:latin typeface="Calibri"/>
                <a:cs typeface="Calibri"/>
              </a:rPr>
              <a:t> </a:t>
            </a:r>
            <a:r>
              <a:rPr lang="en-US" sz="1900" dirty="0">
                <a:latin typeface="Calibri"/>
                <a:cs typeface="Calibri"/>
              </a:rPr>
              <a:t>an organic molecular species with a positive charge on a </a:t>
            </a:r>
            <a:br>
              <a:rPr lang="en-US" sz="1900" dirty="0">
                <a:latin typeface="Calibri"/>
                <a:cs typeface="Calibri"/>
              </a:rPr>
            </a:br>
            <a:r>
              <a:rPr lang="en-US" sz="1900" dirty="0">
                <a:latin typeface="Calibri"/>
                <a:cs typeface="Calibri"/>
              </a:rPr>
              <a:t>carbon atom.</a:t>
            </a:r>
            <a:endParaRPr sz="19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1459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Electrophilic addition reactions of alkenes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C7AC3B-CECF-AAAC-8912-A4FD8565569A}"/>
              </a:ext>
            </a:extLst>
          </p:cNvPr>
          <p:cNvSpPr txBox="1"/>
          <p:nvPr/>
        </p:nvSpPr>
        <p:spPr>
          <a:xfrm>
            <a:off x="2805809" y="3580841"/>
            <a:ext cx="353238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22.6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Addition reaction of alkenes. 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4E2C1E9E-3C64-CB5A-1C5B-9687804BED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077" y="1525645"/>
            <a:ext cx="6922903" cy="186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84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8128059" cy="635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IN" dirty="0"/>
              <a:t>Definitions</a:t>
            </a:r>
            <a:endParaRPr lang="en-GB" dirty="0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750B887-23DF-D1E2-123C-4657E063CD2C}"/>
              </a:ext>
            </a:extLst>
          </p:cNvPr>
          <p:cNvSpPr txBox="1"/>
          <p:nvPr/>
        </p:nvSpPr>
        <p:spPr>
          <a:xfrm>
            <a:off x="784811" y="1343304"/>
            <a:ext cx="5427463" cy="17577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>
              <a:spcBef>
                <a:spcPts val="600"/>
              </a:spcBef>
            </a:pPr>
            <a:r>
              <a:rPr sz="2000" dirty="0">
                <a:latin typeface="Calibri"/>
                <a:cs typeface="Calibri"/>
              </a:rPr>
              <a:t>A</a:t>
            </a:r>
            <a:r>
              <a:rPr sz="2000" b="1" dirty="0">
                <a:latin typeface="Calibri"/>
                <a:cs typeface="Calibri"/>
              </a:rPr>
              <a:t> L</a:t>
            </a:r>
            <a:r>
              <a:rPr sz="2000" b="1" spc="-10" dirty="0">
                <a:latin typeface="Calibri"/>
                <a:cs typeface="Calibri"/>
              </a:rPr>
              <a:t>e</a:t>
            </a:r>
            <a:r>
              <a:rPr sz="2000" b="1" spc="-5" dirty="0">
                <a:latin typeface="Calibri"/>
                <a:cs typeface="Calibri"/>
              </a:rPr>
              <a:t>wi</a:t>
            </a:r>
            <a:r>
              <a:rPr sz="2000" b="1" dirty="0">
                <a:latin typeface="Calibri"/>
                <a:cs typeface="Calibri"/>
              </a:rPr>
              <a:t>s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acid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is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an </a:t>
            </a:r>
            <a:r>
              <a:rPr sz="2000" spc="-10" dirty="0">
                <a:latin typeface="Calibri"/>
                <a:cs typeface="Calibri"/>
              </a:rPr>
              <a:t>e</a:t>
            </a:r>
            <a:r>
              <a:rPr sz="2000" dirty="0">
                <a:latin typeface="Calibri"/>
                <a:cs typeface="Calibri"/>
              </a:rPr>
              <a:t>l</a:t>
            </a:r>
            <a:r>
              <a:rPr sz="2000" spc="-10" dirty="0">
                <a:latin typeface="Calibri"/>
                <a:cs typeface="Calibri"/>
              </a:rPr>
              <a:t>e</a:t>
            </a:r>
            <a:r>
              <a:rPr sz="2000" dirty="0">
                <a:latin typeface="Calibri"/>
                <a:cs typeface="Calibri"/>
              </a:rPr>
              <a:t>ct</a:t>
            </a:r>
            <a:r>
              <a:rPr sz="2000" spc="-35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n</a:t>
            </a:r>
            <a:r>
              <a:rPr lang="en-US" sz="2000" spc="15" dirty="0">
                <a:latin typeface="Calibri"/>
                <a:cs typeface="Calibri"/>
              </a:rPr>
              <a:t>-</a:t>
            </a:r>
            <a:r>
              <a:rPr sz="2000" spc="-5" dirty="0">
                <a:latin typeface="Calibri"/>
                <a:cs typeface="Calibri"/>
              </a:rPr>
              <a:t>pai</a:t>
            </a:r>
            <a:r>
              <a:rPr sz="2000" dirty="0">
                <a:latin typeface="Calibri"/>
                <a:cs typeface="Calibri"/>
              </a:rPr>
              <a:t>r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ac</a:t>
            </a:r>
            <a:r>
              <a:rPr sz="2000" spc="5" dirty="0">
                <a:latin typeface="Calibri"/>
                <a:cs typeface="Calibri"/>
              </a:rPr>
              <a:t>c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15" dirty="0">
                <a:latin typeface="Calibri"/>
                <a:cs typeface="Calibri"/>
              </a:rPr>
              <a:t>p</a:t>
            </a:r>
            <a:r>
              <a:rPr sz="2000" spc="-25" dirty="0">
                <a:latin typeface="Calibri"/>
                <a:cs typeface="Calibri"/>
              </a:rPr>
              <a:t>t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spc="-210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.</a:t>
            </a:r>
          </a:p>
          <a:p>
            <a:pPr marR="6734809">
              <a:spcBef>
                <a:spcPts val="600"/>
              </a:spcBef>
            </a:pPr>
            <a:r>
              <a:rPr sz="2000" dirty="0">
                <a:latin typeface="Calibri"/>
                <a:cs typeface="Calibri"/>
              </a:rPr>
              <a:t>A</a:t>
            </a:r>
            <a:r>
              <a:rPr sz="2000" b="1" dirty="0">
                <a:latin typeface="Calibri"/>
                <a:cs typeface="Calibri"/>
              </a:rPr>
              <a:t> L</a:t>
            </a:r>
            <a:r>
              <a:rPr sz="2000" b="1" spc="-10" dirty="0">
                <a:latin typeface="Calibri"/>
                <a:cs typeface="Calibri"/>
              </a:rPr>
              <a:t>e</a:t>
            </a:r>
            <a:r>
              <a:rPr sz="2000" b="1" spc="-5" dirty="0">
                <a:latin typeface="Calibri"/>
                <a:cs typeface="Calibri"/>
              </a:rPr>
              <a:t>wi</a:t>
            </a:r>
            <a:r>
              <a:rPr sz="2000" b="1" dirty="0">
                <a:latin typeface="Calibri"/>
                <a:cs typeface="Calibri"/>
              </a:rPr>
              <a:t>s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base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is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an </a:t>
            </a:r>
            <a:r>
              <a:rPr sz="2000" spc="-10" dirty="0">
                <a:latin typeface="Calibri"/>
                <a:cs typeface="Calibri"/>
              </a:rPr>
              <a:t>e</a:t>
            </a:r>
            <a:r>
              <a:rPr sz="2000" dirty="0">
                <a:latin typeface="Calibri"/>
                <a:cs typeface="Calibri"/>
              </a:rPr>
              <a:t>l</a:t>
            </a:r>
            <a:r>
              <a:rPr sz="2000" spc="-10" dirty="0">
                <a:latin typeface="Calibri"/>
                <a:cs typeface="Calibri"/>
              </a:rPr>
              <a:t>e</a:t>
            </a:r>
            <a:r>
              <a:rPr sz="2000" dirty="0">
                <a:latin typeface="Calibri"/>
                <a:cs typeface="Calibri"/>
              </a:rPr>
              <a:t>ct</a:t>
            </a:r>
            <a:r>
              <a:rPr sz="2000" spc="-35" dirty="0">
                <a:latin typeface="Calibri"/>
                <a:cs typeface="Calibri"/>
              </a:rPr>
              <a:t>r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dirty="0">
                <a:latin typeface="Calibri"/>
                <a:cs typeface="Calibri"/>
              </a:rPr>
              <a:t>n</a:t>
            </a:r>
            <a:r>
              <a:rPr lang="en-US" sz="2000" dirty="0">
                <a:latin typeface="Calibri"/>
                <a:cs typeface="Calibri"/>
              </a:rPr>
              <a:t>-</a:t>
            </a:r>
            <a:r>
              <a:rPr sz="2000" spc="-5" dirty="0">
                <a:latin typeface="Calibri"/>
                <a:cs typeface="Calibri"/>
              </a:rPr>
              <a:t>pai</a:t>
            </a:r>
            <a:r>
              <a:rPr sz="2000" dirty="0">
                <a:latin typeface="Calibri"/>
                <a:cs typeface="Calibri"/>
              </a:rPr>
              <a:t>r</a:t>
            </a:r>
            <a:r>
              <a:rPr lang="en-US"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do</a:t>
            </a:r>
            <a:r>
              <a:rPr sz="2000" spc="5" dirty="0">
                <a:latin typeface="Calibri"/>
                <a:cs typeface="Calibri"/>
              </a:rPr>
              <a:t>n</a:t>
            </a:r>
            <a:r>
              <a:rPr sz="2000" spc="-5" dirty="0">
                <a:latin typeface="Calibri"/>
                <a:cs typeface="Calibri"/>
              </a:rPr>
              <a:t>o</a:t>
            </a:r>
            <a:r>
              <a:rPr sz="2000" spc="-210" dirty="0">
                <a:latin typeface="Calibri"/>
                <a:cs typeface="Calibri"/>
              </a:rPr>
              <a:t>r</a:t>
            </a:r>
            <a:r>
              <a:rPr lang="en-US" sz="2000" spc="-210" dirty="0">
                <a:latin typeface="Calibri"/>
                <a:cs typeface="Calibri"/>
              </a:rPr>
              <a:t>.</a:t>
            </a:r>
            <a:r>
              <a:rPr lang="en-IN" sz="2000" dirty="0">
                <a:latin typeface="Calibri"/>
                <a:cs typeface="Calibri"/>
              </a:rPr>
              <a:t> </a:t>
            </a:r>
          </a:p>
          <a:p>
            <a:pPr marR="6734809">
              <a:spcBef>
                <a:spcPts val="600"/>
              </a:spcBef>
            </a:pPr>
            <a:r>
              <a:rPr sz="2000" dirty="0">
                <a:latin typeface="Calibri"/>
                <a:cs typeface="Calibri"/>
              </a:rPr>
              <a:t>In </a:t>
            </a:r>
            <a:r>
              <a:rPr lang="en-IN" sz="2000" spc="-5" dirty="0">
                <a:latin typeface="Calibri"/>
                <a:cs typeface="Calibri"/>
              </a:rPr>
              <a:t>o</a:t>
            </a:r>
            <a:r>
              <a:rPr sz="2000" spc="-30" dirty="0" err="1">
                <a:latin typeface="Calibri"/>
                <a:cs typeface="Calibri"/>
              </a:rPr>
              <a:t>r</a:t>
            </a:r>
            <a:r>
              <a:rPr sz="2000" spc="-35" dirty="0" err="1">
                <a:latin typeface="Calibri"/>
                <a:cs typeface="Calibri"/>
              </a:rPr>
              <a:t>g</a:t>
            </a:r>
            <a:r>
              <a:rPr sz="2000" dirty="0" err="1">
                <a:latin typeface="Calibri"/>
                <a:cs typeface="Calibri"/>
              </a:rPr>
              <a:t>anic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c</a:t>
            </a:r>
            <a:r>
              <a:rPr sz="2000" spc="5" dirty="0">
                <a:latin typeface="Calibri"/>
                <a:cs typeface="Calibri"/>
              </a:rPr>
              <a:t>h</a:t>
            </a:r>
            <a:r>
              <a:rPr sz="2000" dirty="0">
                <a:latin typeface="Calibri"/>
                <a:cs typeface="Calibri"/>
              </a:rPr>
              <a:t>e</a:t>
            </a:r>
            <a:r>
              <a:rPr sz="2000" spc="-10" dirty="0">
                <a:latin typeface="Calibri"/>
                <a:cs typeface="Calibri"/>
              </a:rPr>
              <a:t>m</a:t>
            </a:r>
            <a:r>
              <a:rPr sz="2000" dirty="0">
                <a:latin typeface="Calibri"/>
                <a:cs typeface="Calibri"/>
              </a:rPr>
              <a:t>i</a:t>
            </a:r>
            <a:r>
              <a:rPr sz="2000" spc="-35" dirty="0">
                <a:latin typeface="Calibri"/>
                <a:cs typeface="Calibri"/>
              </a:rPr>
              <a:t>s</a:t>
            </a:r>
            <a:r>
              <a:rPr sz="2000" dirty="0">
                <a:latin typeface="Calibri"/>
                <a:cs typeface="Calibri"/>
              </a:rPr>
              <a:t>t</a:t>
            </a:r>
            <a:r>
              <a:rPr sz="2000" spc="5" dirty="0">
                <a:latin typeface="Calibri"/>
                <a:cs typeface="Calibri"/>
              </a:rPr>
              <a:t>r</a:t>
            </a:r>
            <a:r>
              <a:rPr sz="2000" dirty="0">
                <a:latin typeface="Calibri"/>
                <a:cs typeface="Calibri"/>
              </a:rPr>
              <a:t>y:</a:t>
            </a:r>
            <a:endParaRPr lang="en-US" sz="2000" dirty="0">
              <a:latin typeface="Calibri"/>
              <a:cs typeface="Calibri"/>
            </a:endParaRPr>
          </a:p>
          <a:p>
            <a:pPr>
              <a:spcBef>
                <a:spcPts val="600"/>
              </a:spcBef>
            </a:pPr>
            <a:r>
              <a:rPr lang="en-US" sz="2000" dirty="0">
                <a:latin typeface="Calibri"/>
                <a:cs typeface="Calibri"/>
              </a:rPr>
              <a:t>A</a:t>
            </a:r>
            <a:r>
              <a:rPr lang="en-US" sz="2000" spc="-5" dirty="0">
                <a:latin typeface="Calibri"/>
                <a:cs typeface="Calibri"/>
              </a:rPr>
              <a:t> </a:t>
            </a:r>
            <a:r>
              <a:rPr lang="en-US" sz="2000" b="1" dirty="0">
                <a:latin typeface="Calibri"/>
                <a:cs typeface="Calibri"/>
              </a:rPr>
              <a:t>n</a:t>
            </a:r>
            <a:r>
              <a:rPr lang="en-US" sz="2000" b="1" spc="5" dirty="0">
                <a:latin typeface="Calibri"/>
                <a:cs typeface="Calibri"/>
              </a:rPr>
              <a:t>u</a:t>
            </a:r>
            <a:r>
              <a:rPr lang="en-US" sz="2000" b="1" spc="-5" dirty="0">
                <a:latin typeface="Calibri"/>
                <a:cs typeface="Calibri"/>
              </a:rPr>
              <a:t>cleo</a:t>
            </a:r>
            <a:r>
              <a:rPr lang="en-US" sz="2000" b="1" spc="10" dirty="0">
                <a:latin typeface="Calibri"/>
                <a:cs typeface="Calibri"/>
              </a:rPr>
              <a:t>p</a:t>
            </a:r>
            <a:r>
              <a:rPr lang="en-US" sz="2000" b="1" dirty="0">
                <a:latin typeface="Calibri"/>
                <a:cs typeface="Calibri"/>
              </a:rPr>
              <a:t>hile</a:t>
            </a:r>
            <a:r>
              <a:rPr lang="en-US" sz="2000" b="1" spc="-30" dirty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is</a:t>
            </a:r>
            <a:r>
              <a:rPr lang="en-US" sz="2000" spc="5" dirty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a </a:t>
            </a:r>
            <a:r>
              <a:rPr lang="en-US" sz="2000" spc="-5" dirty="0">
                <a:latin typeface="Calibri"/>
                <a:cs typeface="Calibri"/>
              </a:rPr>
              <a:t>L</a:t>
            </a:r>
            <a:r>
              <a:rPr lang="en-US" sz="2000" spc="-15" dirty="0">
                <a:latin typeface="Calibri"/>
                <a:cs typeface="Calibri"/>
              </a:rPr>
              <a:t>e</a:t>
            </a:r>
            <a:r>
              <a:rPr lang="en-US" sz="2000" dirty="0">
                <a:latin typeface="Calibri"/>
                <a:cs typeface="Calibri"/>
              </a:rPr>
              <a:t>w</a:t>
            </a:r>
            <a:r>
              <a:rPr lang="en-US" sz="2000" spc="-10" dirty="0">
                <a:latin typeface="Calibri"/>
                <a:cs typeface="Calibri"/>
              </a:rPr>
              <a:t>i</a:t>
            </a:r>
            <a:r>
              <a:rPr lang="en-US" sz="2000" dirty="0">
                <a:latin typeface="Calibri"/>
                <a:cs typeface="Calibri"/>
              </a:rPr>
              <a:t>s </a:t>
            </a:r>
            <a:r>
              <a:rPr lang="en-US" sz="2000" spc="-5" dirty="0">
                <a:latin typeface="Calibri"/>
                <a:cs typeface="Calibri"/>
              </a:rPr>
              <a:t>bas</a:t>
            </a:r>
            <a:r>
              <a:rPr lang="en-US" sz="2000" dirty="0">
                <a:latin typeface="Calibri"/>
                <a:cs typeface="Calibri"/>
              </a:rPr>
              <a:t>e</a:t>
            </a:r>
            <a:r>
              <a:rPr lang="en-US" sz="2000" spc="5" dirty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and an</a:t>
            </a:r>
            <a:br>
              <a:rPr lang="en-US" sz="2000" dirty="0">
                <a:latin typeface="Calibri"/>
                <a:cs typeface="Calibri"/>
              </a:rPr>
            </a:br>
            <a:r>
              <a:rPr lang="en-US" sz="2000" b="1" spc="-5" dirty="0">
                <a:latin typeface="Calibri"/>
                <a:cs typeface="Calibri"/>
              </a:rPr>
              <a:t>elect</a:t>
            </a:r>
            <a:r>
              <a:rPr lang="en-US" sz="2000" b="1" spc="-25" dirty="0">
                <a:latin typeface="Calibri"/>
                <a:cs typeface="Calibri"/>
              </a:rPr>
              <a:t>r</a:t>
            </a:r>
            <a:r>
              <a:rPr lang="en-US" sz="2000" b="1" dirty="0">
                <a:latin typeface="Calibri"/>
                <a:cs typeface="Calibri"/>
              </a:rPr>
              <a:t>op</a:t>
            </a:r>
            <a:r>
              <a:rPr lang="en-US" sz="2000" b="1" spc="5" dirty="0">
                <a:latin typeface="Calibri"/>
                <a:cs typeface="Calibri"/>
              </a:rPr>
              <a:t>h</a:t>
            </a:r>
            <a:r>
              <a:rPr lang="en-US" sz="2000" b="1" dirty="0">
                <a:latin typeface="Calibri"/>
                <a:cs typeface="Calibri"/>
              </a:rPr>
              <a:t>ile</a:t>
            </a:r>
            <a:r>
              <a:rPr lang="en-US" sz="2000" b="1" spc="-25" dirty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is</a:t>
            </a:r>
            <a:r>
              <a:rPr lang="en-US" sz="2000" spc="5" dirty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a</a:t>
            </a:r>
            <a:r>
              <a:rPr lang="en-US" sz="2000" spc="-10" dirty="0">
                <a:latin typeface="Calibri"/>
                <a:cs typeface="Calibri"/>
              </a:rPr>
              <a:t> </a:t>
            </a:r>
            <a:r>
              <a:rPr lang="en-US" sz="2000" spc="-5" dirty="0">
                <a:latin typeface="Calibri"/>
                <a:cs typeface="Calibri"/>
              </a:rPr>
              <a:t>L</a:t>
            </a:r>
            <a:r>
              <a:rPr lang="en-US" sz="2000" spc="-20" dirty="0">
                <a:latin typeface="Calibri"/>
                <a:cs typeface="Calibri"/>
              </a:rPr>
              <a:t>e</a:t>
            </a:r>
            <a:r>
              <a:rPr lang="en-US" sz="2000" dirty="0">
                <a:latin typeface="Calibri"/>
                <a:cs typeface="Calibri"/>
              </a:rPr>
              <a:t>w</a:t>
            </a:r>
            <a:r>
              <a:rPr lang="en-US" sz="2000" spc="-10" dirty="0">
                <a:latin typeface="Calibri"/>
                <a:cs typeface="Calibri"/>
              </a:rPr>
              <a:t>i</a:t>
            </a:r>
            <a:r>
              <a:rPr lang="en-US" sz="2000" dirty="0">
                <a:latin typeface="Calibri"/>
                <a:cs typeface="Calibri"/>
              </a:rPr>
              <a:t>s</a:t>
            </a:r>
            <a:r>
              <a:rPr lang="en-US" sz="2000" spc="10" dirty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acid.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FEA123-06D7-5E13-930A-E2B74CFBE03D}"/>
              </a:ext>
            </a:extLst>
          </p:cNvPr>
          <p:cNvSpPr txBox="1"/>
          <p:nvPr/>
        </p:nvSpPr>
        <p:spPr>
          <a:xfrm>
            <a:off x="6227017" y="3954220"/>
            <a:ext cx="25717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5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 22.4: </a:t>
            </a:r>
            <a:r>
              <a:rPr lang="en-IN" sz="15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Gilbert Lewis</a:t>
            </a:r>
            <a:endParaRPr lang="en-I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23A600-9CAA-42A2-0B33-856A76A5E892}"/>
              </a:ext>
            </a:extLst>
          </p:cNvPr>
          <p:cNvSpPr txBox="1"/>
          <p:nvPr/>
        </p:nvSpPr>
        <p:spPr>
          <a:xfrm>
            <a:off x="687083" y="5478870"/>
            <a:ext cx="812805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 22.5</a:t>
            </a:r>
            <a:r>
              <a:rPr lang="en-US" sz="15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An adduct is formed when NH</a:t>
            </a:r>
            <a:r>
              <a:rPr lang="en-US" sz="1500" b="0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BF</a:t>
            </a:r>
            <a:r>
              <a:rPr lang="en-US" sz="1500" b="0" baseline="-25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react together. An adduct is formed</a:t>
            </a:r>
            <a:b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500" b="0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when two molecular entities join together with the formation of a covalent bond.</a:t>
            </a:r>
            <a:endParaRPr lang="en-I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D69D11-657F-CFEF-B900-95521CB54F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617232" y="1343781"/>
            <a:ext cx="1806358" cy="2402222"/>
          </a:xfrm>
          <a:prstGeom prst="rect">
            <a:avLst/>
          </a:prstGeom>
        </p:spPr>
      </p:pic>
      <p:pic>
        <p:nvPicPr>
          <p:cNvPr id="11" name="Picture 10" descr="Diagram&#10;&#10;Description automatically generated with low confidence">
            <a:extLst>
              <a:ext uri="{FF2B5EF4-FFF2-40B4-BE49-F238E27FC236}">
                <a16:creationId xmlns:a16="http://schemas.microsoft.com/office/drawing/2014/main" id="{733E6B12-EAE5-371B-F81C-F3D49FA96B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8544" y="3244076"/>
            <a:ext cx="3963782" cy="209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746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155714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Complex ion formation – another example of a Lewis acid–base reaction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94B73D-78D0-BF08-7658-559BA07F8F7C}"/>
              </a:ext>
            </a:extLst>
          </p:cNvPr>
          <p:cNvSpPr txBox="1"/>
          <p:nvPr/>
        </p:nvSpPr>
        <p:spPr>
          <a:xfrm>
            <a:off x="2286000" y="5605046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500" b="1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Figure 22.7</a:t>
            </a:r>
            <a:r>
              <a:rPr lang="en-IN" sz="1500" b="0" dirty="0">
                <a:solidFill>
                  <a:srgbClr val="0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A transition element complex ion. </a:t>
            </a:r>
            <a:endParaRPr lang="en-IN" sz="15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907B510-3E46-E4B4-E04A-19508203A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0016" y="1775523"/>
            <a:ext cx="4683968" cy="340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37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D50F-F94F-4F24-9703-16B5B38E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08" y="535606"/>
            <a:ext cx="7802583" cy="9026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Work out the overall charge of the following complex ions</a:t>
            </a:r>
            <a:endParaRPr lang="en-GB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30DB9D2-2600-5DB3-DF06-F3BE979FC6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633986"/>
              </p:ext>
            </p:extLst>
          </p:nvPr>
        </p:nvGraphicFramePr>
        <p:xfrm>
          <a:off x="809625" y="1767840"/>
          <a:ext cx="7513281" cy="2225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4427">
                  <a:extLst>
                    <a:ext uri="{9D8B030D-6E8A-4147-A177-3AD203B41FA5}">
                      <a16:colId xmlns:a16="http://schemas.microsoft.com/office/drawing/2014/main" val="1245177273"/>
                    </a:ext>
                  </a:extLst>
                </a:gridCol>
                <a:gridCol w="2504427">
                  <a:extLst>
                    <a:ext uri="{9D8B030D-6E8A-4147-A177-3AD203B41FA5}">
                      <a16:colId xmlns:a16="http://schemas.microsoft.com/office/drawing/2014/main" val="1912491833"/>
                    </a:ext>
                  </a:extLst>
                </a:gridCol>
                <a:gridCol w="2504427">
                  <a:extLst>
                    <a:ext uri="{9D8B030D-6E8A-4147-A177-3AD203B41FA5}">
                      <a16:colId xmlns:a16="http://schemas.microsoft.com/office/drawing/2014/main" val="1973892266"/>
                    </a:ext>
                  </a:extLst>
                </a:gridCol>
              </a:tblGrid>
              <a:tr h="737809">
                <a:tc>
                  <a:txBody>
                    <a:bodyPr/>
                    <a:lstStyle/>
                    <a:p>
                      <a:endParaRPr lang="en-IN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pc="-15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US" sz="1800" b="1" spc="-5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xi</a:t>
                      </a:r>
                      <a:r>
                        <a:rPr lang="en-US" sz="1800" b="1" spc="5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</a:t>
                      </a:r>
                      <a:r>
                        <a:rPr lang="en-US" sz="1800" b="1" spc="-3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US" sz="1800" b="1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tion</a:t>
                      </a:r>
                      <a:r>
                        <a:rPr lang="en-US" sz="1800" b="1" spc="-3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b="1" spc="-2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US" sz="1800" b="1" spc="-25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US" sz="1800" b="1" spc="-3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US" sz="1800" b="1" spc="-25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US" sz="1800" b="1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US" sz="1800" b="1" spc="-1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b="1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of</a:t>
                      </a:r>
                      <a:r>
                        <a:rPr lang="en-US" sz="1800" b="1" spc="5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b="1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US" sz="1800" b="1" spc="-55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US" sz="1800" b="1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ansition</a:t>
                      </a:r>
                      <a:r>
                        <a:rPr lang="en-US" sz="1800" b="1" spc="-4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b="1" spc="-5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en-US" sz="1800" b="1" spc="-15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US" sz="1800" b="1" spc="-25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US" sz="1800" b="1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</a:t>
                      </a:r>
                      <a:endParaRPr lang="en-IN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1" spc="-7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800" b="1" spc="-37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IN" sz="1800" b="1" spc="-7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IN" sz="1800" b="1" spc="-82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IN" sz="1800" b="1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800" b="1" spc="-15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lang="en-IN" sz="1800" b="1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 </a:t>
                      </a:r>
                      <a:r>
                        <a:rPr lang="en-IN" sz="1800" b="1" spc="-7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IN" sz="1800" b="1" spc="7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IN" sz="1800" b="1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IN" sz="1800" b="1" spc="-52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IN" sz="1800" b="1" spc="-44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</a:t>
                      </a:r>
                      <a:r>
                        <a:rPr lang="en-IN" sz="1800" b="1" baseline="0" dirty="0">
                          <a:solidFill>
                            <a:sysClr val="windowText" lastClr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endParaRPr lang="en-IN" baseline="0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C4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479075"/>
                  </a:ext>
                </a:extLst>
              </a:tr>
              <a:tr h="495951">
                <a:tc>
                  <a:txBody>
                    <a:bodyPr/>
                    <a:lstStyle/>
                    <a:p>
                      <a:pPr algn="ctr"/>
                      <a:r>
                        <a:rPr lang="en-IN" sz="1800" b="1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Cu(NH</a:t>
                      </a:r>
                      <a:r>
                        <a:rPr lang="en-IN" sz="1800" b="1" spc="-7" baseline="-21367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IN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r>
                        <a:rPr lang="en-IN" sz="1800" b="1" spc="-7" baseline="-21367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en-IN" sz="1800" b="1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(H</a:t>
                      </a:r>
                      <a:r>
                        <a:rPr lang="en-IN" sz="1800" b="1" spc="-7" baseline="-21367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IN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800" b="1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r>
                        <a:rPr lang="en-IN" sz="1800" b="1" baseline="-21367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IN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+2</a:t>
                      </a:r>
                      <a:endParaRPr lang="en-IN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3899955"/>
                  </a:ext>
                </a:extLst>
              </a:tr>
              <a:tr h="495951">
                <a:tc>
                  <a:txBody>
                    <a:bodyPr/>
                    <a:lstStyle/>
                    <a:p>
                      <a:pPr algn="ctr"/>
                      <a:r>
                        <a:rPr lang="en-IN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Mn(H</a:t>
                      </a:r>
                      <a:r>
                        <a:rPr lang="en-IN" sz="1800" b="1" spc="-7" baseline="-21367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IN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IN" sz="1800" b="1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r>
                        <a:rPr lang="en-IN" sz="1800" b="1" spc="-7" baseline="-21367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lang="en-IN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OH</a:t>
                      </a:r>
                      <a:endParaRPr lang="en-IN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+3</a:t>
                      </a:r>
                      <a:endParaRPr lang="en-IN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755787"/>
                  </a:ext>
                </a:extLst>
              </a:tr>
              <a:tr h="495951">
                <a:tc>
                  <a:txBody>
                    <a:bodyPr/>
                    <a:lstStyle/>
                    <a:p>
                      <a:pPr algn="ctr"/>
                      <a:r>
                        <a:rPr lang="en-IN" sz="1800" b="1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Co(</a:t>
                      </a:r>
                      <a:r>
                        <a:rPr lang="en-IN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IN" sz="1800" b="1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IN" sz="1800" b="1" spc="-7" baseline="-21367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IN" sz="1800" b="1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r>
                        <a:rPr lang="en-IN" sz="1800" b="1" spc="-7" baseline="-21367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IN" sz="1800" b="1" spc="-1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IN" sz="1800" b="1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</a:t>
                      </a:r>
                      <a:r>
                        <a:rPr lang="en-IN" sz="1800" b="1" baseline="-21367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en-IN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+3</a:t>
                      </a:r>
                      <a:endParaRPr lang="en-IN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N" dirty="0">
                        <a:solidFill>
                          <a:sysClr val="windowText" lastClr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6660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10415"/>
      </p:ext>
    </p:extLst>
  </p:cSld>
  <p:clrMapOvr>
    <a:masterClrMapping/>
  </p:clrMapOvr>
</p:sld>
</file>

<file path=ppt/theme/theme1.xml><?xml version="1.0" encoding="utf-8"?>
<a:theme xmlns:a="http://schemas.openxmlformats.org/drawingml/2006/main" name="Section Titl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dy - White Background">
  <a:themeElements>
    <a:clrScheme name="Custom 1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995"/>
      </a:accent1>
      <a:accent2>
        <a:srgbClr val="ED7D31"/>
      </a:accent2>
      <a:accent3>
        <a:srgbClr val="A5A5A5"/>
      </a:accent3>
      <a:accent4>
        <a:srgbClr val="57959A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Full Image with Text Overlay">
  <a:themeElements>
    <a:clrScheme name="Primary - Teal">
      <a:dk1>
        <a:srgbClr val="3E909D"/>
      </a:dk1>
      <a:lt1>
        <a:srgbClr val="FFFFFF"/>
      </a:lt1>
      <a:dk2>
        <a:srgbClr val="3E909D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FFFFFF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7C100645B3FC47B311346EC1299E0C" ma:contentTypeVersion="16" ma:contentTypeDescription="Create a new document." ma:contentTypeScope="" ma:versionID="29fbdc09a333695f21bbae6dc8830d4f">
  <xsd:schema xmlns:xsd="http://www.w3.org/2001/XMLSchema" xmlns:xs="http://www.w3.org/2001/XMLSchema" xmlns:p="http://schemas.microsoft.com/office/2006/metadata/properties" xmlns:ns2="5da31344-14ac-4e79-b3ba-74af94be30cf" xmlns:ns3="cf045e92-2ebe-47e8-a8d6-0a6f9246de56" xmlns:ns4="7424b78e-8606-4fd1-9a19-b6b90bbc0a1b" targetNamespace="http://schemas.microsoft.com/office/2006/metadata/properties" ma:root="true" ma:fieldsID="d3162297920c1daf0fd9f1538859a9f9" ns2:_="" ns3:_="" ns4:_="">
    <xsd:import namespace="5da31344-14ac-4e79-b3ba-74af94be30cf"/>
    <xsd:import namespace="cf045e92-2ebe-47e8-a8d6-0a6f9246de56"/>
    <xsd:import namespace="7424b78e-8606-4fd1-9a19-b6b90bbc0a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4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a31344-14ac-4e79-b3ba-74af94be30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7882c5b-1fc0-4c64-8edd-3b527906c4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45e92-2ebe-47e8-a8d6-0a6f9246de5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4b78e-8606-4fd1-9a19-b6b90bbc0a1b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e0a2991d-6ae7-4669-8e13-b256c14e97b0}" ma:internalName="TaxCatchAll" ma:showField="CatchAllData" ma:web="cf045e92-2ebe-47e8-a8d6-0a6f9246de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da31344-14ac-4e79-b3ba-74af94be30cf">
      <Terms xmlns="http://schemas.microsoft.com/office/infopath/2007/PartnerControls"/>
    </lcf76f155ced4ddcb4097134ff3c332f>
    <TaxCatchAll xmlns="7424b78e-8606-4fd1-9a19-b6b90bbc0a1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AB52F8-1375-4DF1-B734-BAF958C6C07C}"/>
</file>

<file path=customXml/itemProps2.xml><?xml version="1.0" encoding="utf-8"?>
<ds:datastoreItem xmlns:ds="http://schemas.openxmlformats.org/officeDocument/2006/customXml" ds:itemID="{6AEA75E2-711F-4039-9A09-8FF49385F95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075F327-8814-40E4-9ADD-54A207DCF2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4560</TotalTime>
  <Words>781</Words>
  <Application>Microsoft Office PowerPoint</Application>
  <PresentationFormat>On-screen Show (4:3)</PresentationFormat>
  <Paragraphs>99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Arial</vt:lpstr>
      <vt:lpstr>Arial Narrow</vt:lpstr>
      <vt:lpstr>Calibri</vt:lpstr>
      <vt:lpstr>Calibri Regular</vt:lpstr>
      <vt:lpstr>Symbol</vt:lpstr>
      <vt:lpstr>Times New Roman</vt:lpstr>
      <vt:lpstr>Section Title</vt:lpstr>
      <vt:lpstr>Body - White Background</vt:lpstr>
      <vt:lpstr>3_Full Image with Text Overlay</vt:lpstr>
      <vt:lpstr>Blank</vt:lpstr>
      <vt:lpstr>1_Blank</vt:lpstr>
      <vt:lpstr>PowerPoint Presentation</vt:lpstr>
      <vt:lpstr>Chapter 22</vt:lpstr>
      <vt:lpstr>Nucleophilic substitution reactions</vt:lpstr>
      <vt:lpstr>Nucleophilic substitution reactions</vt:lpstr>
      <vt:lpstr>Definitions</vt:lpstr>
      <vt:lpstr>Electrophilic addition reactions of alkenes</vt:lpstr>
      <vt:lpstr>Definitions</vt:lpstr>
      <vt:lpstr>Complex ion formation – another example of a Lewis acid–base reaction</vt:lpstr>
      <vt:lpstr>Work out the overall charge of the following complex ions</vt:lpstr>
      <vt:lpstr>Nucleophilic substitution reactions for  primary halogenoalkanes</vt:lpstr>
      <vt:lpstr>SN1 mechanism for tertiary halogenoalkanes</vt:lpstr>
      <vt:lpstr>The effect of the halogen (leaving group) on the rate of nucleophilic substitution</vt:lpstr>
      <vt:lpstr>Electrophilic addition</vt:lpstr>
      <vt:lpstr>Markovnikov’s rule</vt:lpstr>
      <vt:lpstr>Stability of the carbocation intermediates</vt:lpstr>
      <vt:lpstr>Electrophilic substitution reactions</vt:lpstr>
      <vt:lpstr>General mechanism for electrophilic substitution  on benzene rings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Don Young</dc:creator>
  <cp:keywords/>
  <dc:description/>
  <cp:lastModifiedBy>Satyendra Singh</cp:lastModifiedBy>
  <cp:revision>524</cp:revision>
  <dcterms:created xsi:type="dcterms:W3CDTF">2018-09-19T08:27:40Z</dcterms:created>
  <dcterms:modified xsi:type="dcterms:W3CDTF">2023-08-24T14:33:41Z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0x010100847C100645B3FC47B311346EC1299E0C</vt:lpwstr>
  </property>
</Properties>
</file>