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18"/>
  </p:notesMasterIdLst>
  <p:sldIdLst>
    <p:sldId id="281" r:id="rId9"/>
    <p:sldId id="288" r:id="rId10"/>
    <p:sldId id="291" r:id="rId11"/>
    <p:sldId id="298" r:id="rId12"/>
    <p:sldId id="304" r:id="rId13"/>
    <p:sldId id="299" r:id="rId14"/>
    <p:sldId id="306" r:id="rId15"/>
    <p:sldId id="305" r:id="rId16"/>
    <p:sldId id="30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8991"/>
    <a:srgbClr val="00929F"/>
    <a:srgbClr val="42969F"/>
    <a:srgbClr val="5A999F"/>
    <a:srgbClr val="6B9B9F"/>
    <a:srgbClr val="00B5CC"/>
    <a:srgbClr val="0093D0"/>
    <a:srgbClr val="611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9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97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83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5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309DDA-2E34-1542-81C9-03E157C68BF1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CFF8A-C372-416E-BC7E-DA99C77AE1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253233"/>
            <a:ext cx="7954198" cy="606389"/>
          </a:xfrm>
        </p:spPr>
        <p:txBody>
          <a:bodyPr/>
          <a:lstStyle/>
          <a:p>
            <a:r>
              <a:rPr lang="en-US" sz="2800" dirty="0">
                <a:solidFill>
                  <a:srgbClr val="00929F"/>
                </a:solidFill>
              </a:rPr>
              <a:t>Introduction to the particulate nature of matter</a:t>
            </a:r>
            <a:endParaRPr lang="en-GB" sz="2800" dirty="0">
              <a:solidFill>
                <a:srgbClr val="0092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Definitions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1BA198-B2F1-3440-A740-098EE2B5C83F}"/>
              </a:ext>
            </a:extLst>
          </p:cNvPr>
          <p:cNvSpPr txBox="1"/>
          <p:nvPr/>
        </p:nvSpPr>
        <p:spPr>
          <a:xfrm>
            <a:off x="670708" y="1290935"/>
            <a:ext cx="7802582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Element: </a:t>
            </a:r>
            <a:r>
              <a:rPr lang="en-US" sz="2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chemical substance that cannot be broken down into a simpler substance by chemical means. Each atom has the same number of protons in the nucleus.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Compound: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a pure substance formed when two or more elements combine chemically in a fixed ratio.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Mixture: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two or more substances mixed together. The components of a mixture can be mixed together in any proportion (although there are limits for solutions). The components of a mixture are not chemically bonded together, and so, retain their individual properties. The components of a mixture can be separated from each other by physical processes.</a:t>
            </a:r>
            <a:endParaRPr lang="en-IN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Homogeneous and heterogeneous mixtures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B10F755-8948-98B9-3EA2-F687990F6A97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661280" y="5161074"/>
            <a:ext cx="3402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1.1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 solution of sodium chloride.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18C92-FA64-E1D0-A8D4-23CFCEAB7B04}"/>
              </a:ext>
            </a:extLst>
          </p:cNvPr>
          <p:cNvSpPr txBox="1"/>
          <p:nvPr/>
        </p:nvSpPr>
        <p:spPr>
          <a:xfrm>
            <a:off x="670707" y="1364434"/>
            <a:ext cx="78025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 homogeneous mixture </a:t>
            </a:r>
            <a:r>
              <a:rPr lang="en-US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has the same (uniform) composition throughout the mixture, and therefore, consists of only one phase. </a:t>
            </a:r>
            <a:br>
              <a:rPr lang="en-US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The different components can be separated by physical mean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000" b="0" i="0" u="none" strike="noStrike" baseline="0" dirty="0"/>
              <a:t>.</a:t>
            </a:r>
            <a:endParaRPr lang="en-IN" sz="200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34B572B-B03C-A028-9048-902DAB7EE9D5}"/>
              </a:ext>
            </a:extLst>
          </p:cNvPr>
          <p:cNvSpPr txBox="1">
            <a:spLocks/>
          </p:cNvSpPr>
          <p:nvPr/>
        </p:nvSpPr>
        <p:spPr>
          <a:xfrm>
            <a:off x="4686300" y="5161074"/>
            <a:ext cx="41871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1.2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experimental set-up for distillation.</a:t>
            </a:r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0D288171-3633-594A-C622-3D4ACB5F2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943" y="2499887"/>
            <a:ext cx="2304661" cy="2651067"/>
          </a:xfrm>
          <a:prstGeom prst="rect">
            <a:avLst/>
          </a:prstGeom>
        </p:spPr>
      </p:pic>
      <p:pic>
        <p:nvPicPr>
          <p:cNvPr id="4" name="Picture 3" descr="A person filling a syringe with a bottle&#10;&#10;Description automatically generated">
            <a:extLst>
              <a:ext uri="{FF2B5EF4-FFF2-40B4-BE49-F238E27FC236}">
                <a16:creationId xmlns:a16="http://schemas.microsoft.com/office/drawing/2014/main" id="{406382F4-7FBC-7BA1-3A88-CDF0EFA04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72" y="2978310"/>
            <a:ext cx="3121152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Homogeneous and heterogeneous mixtures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B10F755-8948-98B9-3EA2-F687990F6A97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670707" y="5021798"/>
            <a:ext cx="3402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1.3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Sugar, sand and salt solutions.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18C92-FA64-E1D0-A8D4-23CFCEAB7B04}"/>
              </a:ext>
            </a:extLst>
          </p:cNvPr>
          <p:cNvSpPr txBox="1"/>
          <p:nvPr/>
        </p:nvSpPr>
        <p:spPr>
          <a:xfrm>
            <a:off x="670707" y="1270164"/>
            <a:ext cx="78025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heterogeneous mixture </a:t>
            </a:r>
            <a:r>
              <a:rPr lang="en-US" sz="20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not have uniform composition – </a:t>
            </a:r>
            <a:br>
              <a:rPr lang="en-US" sz="20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consists of separate phases. The different components can be separated by mechanical means.</a:t>
            </a:r>
            <a:endParaRPr lang="en-IN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34B572B-B03C-A028-9048-902DAB7EE9D5}"/>
              </a:ext>
            </a:extLst>
          </p:cNvPr>
          <p:cNvSpPr txBox="1">
            <a:spLocks/>
          </p:cNvSpPr>
          <p:nvPr/>
        </p:nvSpPr>
        <p:spPr>
          <a:xfrm>
            <a:off x="4780022" y="5021798"/>
            <a:ext cx="3402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1.4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 Lead iodide in solution.</a:t>
            </a:r>
          </a:p>
        </p:txBody>
      </p:sp>
      <p:pic>
        <p:nvPicPr>
          <p:cNvPr id="6" name="Picture 5" descr="A close-up of a beaker&#10;&#10;Description automatically generated">
            <a:extLst>
              <a:ext uri="{FF2B5EF4-FFF2-40B4-BE49-F238E27FC236}">
                <a16:creationId xmlns:a16="http://schemas.microsoft.com/office/drawing/2014/main" id="{D497F78F-CCC8-3AE3-240F-8C36713CB3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58" r="10619"/>
          <a:stretch/>
        </p:blipFill>
        <p:spPr>
          <a:xfrm>
            <a:off x="755266" y="2514916"/>
            <a:ext cx="4174494" cy="2295144"/>
          </a:xfrm>
          <a:prstGeom prst="rect">
            <a:avLst/>
          </a:prstGeom>
        </p:spPr>
      </p:pic>
      <p:pic>
        <p:nvPicPr>
          <p:cNvPr id="8" name="Picture 7" descr="A close-up of a yellow substance&#10;&#10;Description automatically generated">
            <a:extLst>
              <a:ext uri="{FF2B5EF4-FFF2-40B4-BE49-F238E27FC236}">
                <a16:creationId xmlns:a16="http://schemas.microsoft.com/office/drawing/2014/main" id="{4B1477D8-E022-7275-7598-AF9986176B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1702" y="2514916"/>
            <a:ext cx="3435312" cy="22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Techniques for separating mixtures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D3A21AA-E43A-0FA6-37B5-6437B1D77F68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866866" y="3028094"/>
            <a:ext cx="77188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1.5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Filtration can be used to separate a solid from a liquid.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BD43B2-219C-BA50-86D5-C102F74D2841}"/>
              </a:ext>
            </a:extLst>
          </p:cNvPr>
          <p:cNvSpPr txBox="1">
            <a:spLocks/>
          </p:cNvSpPr>
          <p:nvPr/>
        </p:nvSpPr>
        <p:spPr>
          <a:xfrm>
            <a:off x="1159497" y="5541080"/>
            <a:ext cx="73137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1.6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 separatory funnel is used in the extraction of caffeine from tea. 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226586-8AAE-0D21-CFBC-E055F20D6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408" y="1259889"/>
            <a:ext cx="2211185" cy="1463122"/>
          </a:xfrm>
          <a:prstGeom prst="rect">
            <a:avLst/>
          </a:prstGeom>
        </p:spPr>
      </p:pic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904CB03-95E4-450F-7C93-FCCC0039A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9319" y="3847771"/>
            <a:ext cx="3165363" cy="149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Techniques for separating mixtures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09FC74-2413-B59A-1CC9-4301B46F96E5}"/>
              </a:ext>
            </a:extLst>
          </p:cNvPr>
          <p:cNvSpPr txBox="1">
            <a:spLocks/>
          </p:cNvSpPr>
          <p:nvPr/>
        </p:nvSpPr>
        <p:spPr>
          <a:xfrm>
            <a:off x="779165" y="3769289"/>
            <a:ext cx="390595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1.7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Evaporation of the solvent can be used to obtain a solute from a solution.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If larger crystals are required, only some of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water should be boiled off and then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solution should be left to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crystallise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7C73985-6318-94B8-6954-C69534211540}"/>
              </a:ext>
            </a:extLst>
          </p:cNvPr>
          <p:cNvSpPr txBox="1">
            <a:spLocks/>
          </p:cNvSpPr>
          <p:nvPr/>
        </p:nvSpPr>
        <p:spPr>
          <a:xfrm>
            <a:off x="4818315" y="3769289"/>
            <a:ext cx="42010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1.8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 paper chromatography experiment. </a:t>
            </a:r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0EA9942F-8CBA-C490-3445-6106D09C4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866" y="1467195"/>
            <a:ext cx="2242908" cy="1731781"/>
          </a:xfrm>
          <a:prstGeom prst="rect">
            <a:avLst/>
          </a:prstGeom>
        </p:spPr>
      </p:pic>
      <p:pic>
        <p:nvPicPr>
          <p:cNvPr id="16" name="Picture 15" descr="Diagram&#10;&#10;Description automatically generated">
            <a:extLst>
              <a:ext uri="{FF2B5EF4-FFF2-40B4-BE49-F238E27FC236}">
                <a16:creationId xmlns:a16="http://schemas.microsoft.com/office/drawing/2014/main" id="{AA669F81-35A2-8A1A-A4CE-B79672CC0E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227" y="1467195"/>
            <a:ext cx="2999885" cy="218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7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Changes of states of matter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09FC74-2413-B59A-1CC9-4301B46F96E5}"/>
              </a:ext>
            </a:extLst>
          </p:cNvPr>
          <p:cNvSpPr txBox="1">
            <a:spLocks/>
          </p:cNvSpPr>
          <p:nvPr/>
        </p:nvSpPr>
        <p:spPr>
          <a:xfrm>
            <a:off x="2581127" y="3875389"/>
            <a:ext cx="398174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1.9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three states of matter.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BA08CB7-FEDF-FFD4-66E0-CC7963B69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139" y="1352947"/>
            <a:ext cx="5132721" cy="223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91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Changes of states of matter</a:t>
            </a:r>
            <a:endParaRPr lang="en-GB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7C73985-6318-94B8-6954-C69534211540}"/>
              </a:ext>
            </a:extLst>
          </p:cNvPr>
          <p:cNvSpPr txBox="1">
            <a:spLocks/>
          </p:cNvSpPr>
          <p:nvPr/>
        </p:nvSpPr>
        <p:spPr>
          <a:xfrm>
            <a:off x="2007953" y="4698557"/>
            <a:ext cx="44871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1.10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heating curve showing changes of state.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BF53BE-3DC1-1FCC-8224-8C453D182D18}"/>
              </a:ext>
            </a:extLst>
          </p:cNvPr>
          <p:cNvSpPr txBox="1"/>
          <p:nvPr/>
        </p:nvSpPr>
        <p:spPr>
          <a:xfrm>
            <a:off x="670708" y="118436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dirty="0">
                <a:solidFill>
                  <a:srgbClr val="00929F"/>
                </a:solidFill>
                <a:ea typeface="+mj-ea"/>
                <a:cs typeface="+mj-cs"/>
              </a:rPr>
              <a:t>The heating curve</a:t>
            </a:r>
          </a:p>
        </p:txBody>
      </p:sp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87EDC76-D053-F6E8-1CCA-2DFF15350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146" y="1835319"/>
            <a:ext cx="3506727" cy="261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07988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66B8B1F-2961-4CDE-9B8F-A841BA8A8FB8}"/>
</file>

<file path=customXml/itemProps3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3416</TotalTime>
  <Words>365</Words>
  <Application>Microsoft Office PowerPoint</Application>
  <PresentationFormat>On-screen Show (4:3)</PresentationFormat>
  <Paragraphs>36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Regular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1</vt:lpstr>
      <vt:lpstr>Definitions</vt:lpstr>
      <vt:lpstr>Homogeneous and heterogeneous mixtures</vt:lpstr>
      <vt:lpstr>Homogeneous and heterogeneous mixtures</vt:lpstr>
      <vt:lpstr>Techniques for separating mixtures</vt:lpstr>
      <vt:lpstr>Techniques for separating mixtures</vt:lpstr>
      <vt:lpstr>Changes of states of matter</vt:lpstr>
      <vt:lpstr>Changes of states of matter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360</cp:revision>
  <dcterms:created xsi:type="dcterms:W3CDTF">2018-09-19T08:27:40Z</dcterms:created>
  <dcterms:modified xsi:type="dcterms:W3CDTF">2023-08-25T13:34:42Z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0x01010026D6213152B83B4EA3DB84D4DBD3ACB5</vt:lpwstr>
  </property>
</Properties>
</file>