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9" r:id="rId4"/>
    <p:sldMasterId id="2147483696" r:id="rId5"/>
    <p:sldMasterId id="2147483689" r:id="rId6"/>
    <p:sldMasterId id="2147483672" r:id="rId7"/>
    <p:sldMasterId id="2147483713" r:id="rId8"/>
  </p:sldMasterIdLst>
  <p:notesMasterIdLst>
    <p:notesMasterId r:id="rId40"/>
  </p:notesMasterIdLst>
  <p:sldIdLst>
    <p:sldId id="281" r:id="rId9"/>
    <p:sldId id="288" r:id="rId10"/>
    <p:sldId id="291" r:id="rId11"/>
    <p:sldId id="298" r:id="rId12"/>
    <p:sldId id="304" r:id="rId13"/>
    <p:sldId id="299" r:id="rId14"/>
    <p:sldId id="305" r:id="rId15"/>
    <p:sldId id="306" r:id="rId16"/>
    <p:sldId id="307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29" r:id="rId38"/>
    <p:sldId id="330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igail Maskall" initials="AM" lastIdx="1" clrIdx="0">
    <p:extLst>
      <p:ext uri="{19B8F6BF-5375-455C-9EA6-DF929625EA0E}">
        <p15:presenceInfo xmlns:p15="http://schemas.microsoft.com/office/powerpoint/2012/main" userId="S-1-5-21-2133147896-499326638-6498272-33561" providerId="AD"/>
      </p:ext>
    </p:extLst>
  </p:cmAuthor>
  <p:cmAuthor id="2" name="Hollie Graham, Integra-LON, UK" initials="HGIU" lastIdx="2" clrIdx="1">
    <p:extLst>
      <p:ext uri="{19B8F6BF-5375-455C-9EA6-DF929625EA0E}">
        <p15:presenceInfo xmlns:p15="http://schemas.microsoft.com/office/powerpoint/2012/main" userId="S-1-5-21-198659417-2131144888-1770264581-1004" providerId="AD"/>
      </p:ext>
    </p:extLst>
  </p:cmAuthor>
  <p:cmAuthor id="3" name="Amy Middleton-Gear" initials="AM" lastIdx="5" clrIdx="2">
    <p:extLst>
      <p:ext uri="{19B8F6BF-5375-455C-9EA6-DF929625EA0E}">
        <p15:presenceInfo xmlns:p15="http://schemas.microsoft.com/office/powerpoint/2012/main" userId="S-1-5-21-2133147896-499326638-6498272-403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C4C8"/>
    <a:srgbClr val="118991"/>
    <a:srgbClr val="78BEC7"/>
    <a:srgbClr val="CCCCFF"/>
    <a:srgbClr val="FFFFCC"/>
    <a:srgbClr val="66FFFF"/>
    <a:srgbClr val="FFFF66"/>
    <a:srgbClr val="9966FF"/>
    <a:srgbClr val="00929F"/>
    <a:srgbClr val="4296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67"/>
    <p:restoredTop sz="95745" autoAdjust="0"/>
  </p:normalViewPr>
  <p:slideViewPr>
    <p:cSldViewPr snapToGrid="0" snapToObjects="1">
      <p:cViewPr varScale="1">
        <p:scale>
          <a:sx n="102" d="100"/>
          <a:sy n="102" d="100"/>
        </p:scale>
        <p:origin x="22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58B14-9484-7945-B127-BE167E75A4E3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95471-56F3-294F-8A7E-0F48B34AF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9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22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6430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92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079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1726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6772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722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261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0827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9199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480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340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1218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490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6864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167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0230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272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629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680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77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881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0588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19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895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40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913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891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47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656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118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4CE9A-99A4-ED4D-AC8F-FEA802193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D5215-8DC6-D141-AA92-166D1216B9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7295" y="3203110"/>
            <a:ext cx="4603165" cy="102513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Regular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3318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04531-7F01-F447-8AA5-0871E4ECA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EFECD56-9CDB-4042-B2E6-64831FACC4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1" y="1962150"/>
            <a:ext cx="3600867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>
                <a:solidFill>
                  <a:srgbClr val="00929F"/>
                </a:solidFill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4381806-1DC3-034A-B873-E5673DD776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5585" y="1962150"/>
            <a:ext cx="3852862" cy="3879850"/>
          </a:xfrm>
          <a:prstGeom prst="rect">
            <a:avLst/>
          </a:prstGeom>
          <a:effectLst>
            <a:reflection stA="55000" endPos="10000" dir="5400000" sy="-100000" algn="bl" rotWithShape="0"/>
          </a:effectLst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092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2751F-1305-2E47-BB48-6B385E8B2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255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887DC-58E7-694B-987D-A60F1E387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D48836C-ADDF-524C-8EDC-C7E5494F5E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2" y="1962150"/>
            <a:ext cx="7954198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sz="2000" b="0" i="0">
                <a:solidFill>
                  <a:schemeClr val="tx1"/>
                </a:solidFill>
                <a:latin typeface="Calibri Regular"/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>
                <a:solidFill>
                  <a:srgbClr val="00929F"/>
                </a:solidFill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98038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6E1DA-FDC8-AB4D-87C2-5573CEE7F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EB6352A9-1F2F-0E4C-9E34-9E1F0CC879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0" y="1962150"/>
            <a:ext cx="7954199" cy="179962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b="0" i="0">
                <a:solidFill>
                  <a:schemeClr val="tx1"/>
                </a:solidFill>
                <a:latin typeface="Calibri Regular"/>
              </a:defRPr>
            </a:lvl2pPr>
            <a:lvl3pPr>
              <a:defRPr b="0" i="0">
                <a:solidFill>
                  <a:schemeClr val="tx1"/>
                </a:solidFill>
                <a:latin typeface="Calibri Regular"/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 b="0" i="0">
                <a:solidFill>
                  <a:schemeClr val="tx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8D8B01F6-05AF-EC45-8E22-D516C91895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8955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AA2B2F2-50A9-0242-A3F5-3E6C6786DB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558464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35231221-97F3-6C42-9B23-66012CCA57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973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E98A15F-3C61-3D41-8705-9EBA8025FDC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7482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795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with Text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BB772-A045-A942-8ECA-DD4AA4CE8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2319B433-49EC-F34D-ABF9-A2C1C468AD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5098" y="1962150"/>
            <a:ext cx="7987102" cy="387985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Calibri Regular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 b="0" i="0">
                <a:solidFill>
                  <a:schemeClr val="bg1"/>
                </a:solidFill>
                <a:latin typeface="Calibri Regular"/>
              </a:defRPr>
            </a:lvl4pPr>
            <a:lvl5pPr>
              <a:defRPr b="0" i="0">
                <a:solidFill>
                  <a:schemeClr val="bg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1967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sv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93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Placeholder 32">
            <a:extLst>
              <a:ext uri="{FF2B5EF4-FFF2-40B4-BE49-F238E27FC236}">
                <a16:creationId xmlns:a16="http://schemas.microsoft.com/office/drawing/2014/main" id="{D15AB156-111B-9D49-B644-995F2C39C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425" y="1674942"/>
            <a:ext cx="4833036" cy="13318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DF92DC-7769-3349-B7D3-E7B8D35284B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3C13664-3785-FB49-963D-2716DD79CCAA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8CC5F8E-A5E7-8F49-8FD3-CCA8044F4C7C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E89D0CF-EF73-B84B-A98E-A7356DFDF8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4414" y="3315122"/>
            <a:ext cx="137757" cy="25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44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2880">
          <p15:clr>
            <a:srgbClr val="F26B43"/>
          </p15:clr>
        </p15:guide>
        <p15:guide id="6" orient="horz" pos="399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1CA90339-76EB-5049-8F70-7AE22D0D6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00" y="512762"/>
            <a:ext cx="6535380" cy="94224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A2E73A-B38E-BE45-A6BE-331862FE82FE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50800">
            <a:solidFill>
              <a:srgbClr val="009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5">
            <a:extLst>
              <a:ext uri="{FF2B5EF4-FFF2-40B4-BE49-F238E27FC236}">
                <a16:creationId xmlns:a16="http://schemas.microsoft.com/office/drawing/2014/main" id="{D80DAD8F-E75F-5248-A3D8-194CD5D657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77E03AB-659D-90EE-B74C-730B43B107B9}"/>
              </a:ext>
            </a:extLst>
          </p:cNvPr>
          <p:cNvSpPr txBox="1"/>
          <p:nvPr userDrawn="1"/>
        </p:nvSpPr>
        <p:spPr>
          <a:xfrm>
            <a:off x="434578" y="6467955"/>
            <a:ext cx="7622381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50" b="0" i="0" u="none" strike="noStrike" kern="1200" dirty="0">
                <a:solidFill>
                  <a:srgbClr val="00929F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Chemistry for the IB Diploma – Yu &amp; Fletcher © Cambridge University Press &amp; Assessment 2023</a:t>
            </a: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29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12" r:id="rId2"/>
    <p:sldLayoutId id="2147483706" r:id="rId3"/>
    <p:sldLayoutId id="2147483707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00929F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76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A4D06B9-27EE-A04B-88AA-27BE8120F4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2806" y="0"/>
            <a:ext cx="9152449" cy="6857998"/>
          </a:xfrm>
          <a:prstGeom prst="rect">
            <a:avLst/>
          </a:prstGeom>
          <a:gradFill>
            <a:gsLst>
              <a:gs pos="0">
                <a:srgbClr val="0093D0"/>
              </a:gs>
              <a:gs pos="22000">
                <a:srgbClr val="0093D0"/>
              </a:gs>
              <a:gs pos="68000">
                <a:srgbClr val="0093D0"/>
              </a:gs>
              <a:gs pos="98000">
                <a:srgbClr val="0093D0"/>
              </a:gs>
            </a:gsLst>
            <a:lin ang="16200000" scaled="0"/>
          </a:gradFill>
          <a:ln>
            <a:noFill/>
          </a:ln>
          <a:effectLst>
            <a:reflection endPos="0" dir="5400000" sy="-100000" algn="bl" rotWithShape="0"/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E4937AC-CCB7-1E45-BE37-1F20ADBBC9CE}"/>
              </a:ext>
            </a:extLst>
          </p:cNvPr>
          <p:cNvSpPr/>
          <p:nvPr userDrawn="1"/>
        </p:nvSpPr>
        <p:spPr>
          <a:xfrm>
            <a:off x="-2806" y="2511707"/>
            <a:ext cx="9146806" cy="4346294"/>
          </a:xfrm>
          <a:prstGeom prst="rect">
            <a:avLst/>
          </a:prstGeom>
          <a:gradFill>
            <a:gsLst>
              <a:gs pos="0">
                <a:srgbClr val="0093D0"/>
              </a:gs>
              <a:gs pos="34000">
                <a:srgbClr val="0093D0">
                  <a:alpha val="86000"/>
                </a:srgbClr>
              </a:gs>
              <a:gs pos="71000">
                <a:srgbClr val="0093D0">
                  <a:alpha val="64000"/>
                </a:srgbClr>
              </a:gs>
              <a:gs pos="100000">
                <a:srgbClr val="0093D0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149D486-CA41-B843-B391-CECB7F3EB75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C7527AB-710B-8341-BD8A-891D20BA7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187" y="510164"/>
            <a:ext cx="6522156" cy="9448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0EFE1EA-4690-8940-A0C2-8B22F3DBE3F3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07B1DF1-794A-664A-BA1D-8703F7797C96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14" name="Picture 15">
            <a:extLst>
              <a:ext uri="{FF2B5EF4-FFF2-40B4-BE49-F238E27FC236}">
                <a16:creationId xmlns:a16="http://schemas.microsoft.com/office/drawing/2014/main" id="{735EF97F-C9BC-8940-97A9-0E7A3911A72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7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53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69917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97255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jpg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1AA231-6B8A-EB53-1E54-42001DBD8572}"/>
              </a:ext>
            </a:extLst>
          </p:cNvPr>
          <p:cNvSpPr txBox="1"/>
          <p:nvPr/>
        </p:nvSpPr>
        <p:spPr>
          <a:xfrm>
            <a:off x="322034" y="2252017"/>
            <a:ext cx="3105150" cy="646331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Chemistry</a:t>
            </a:r>
            <a:endParaRPr lang="en-IN" sz="3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1C8BA9-C191-6A5F-6CE3-EA5DD8F5261E}"/>
              </a:ext>
            </a:extLst>
          </p:cNvPr>
          <p:cNvSpPr txBox="1"/>
          <p:nvPr/>
        </p:nvSpPr>
        <p:spPr>
          <a:xfrm>
            <a:off x="326202" y="3098403"/>
            <a:ext cx="3105150" cy="400110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For the IB Diploma</a:t>
            </a:r>
            <a:endParaRPr lang="en-I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97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Naming alcohols</a:t>
            </a:r>
            <a:endParaRPr lang="en-GB" dirty="0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8CE4BB00-30F2-E377-F148-E71820F003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512" y="1538287"/>
            <a:ext cx="5514975" cy="2638425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C5D4BB90-2D89-8FC2-65CC-5099F3218D0B}"/>
              </a:ext>
            </a:extLst>
          </p:cNvPr>
          <p:cNvSpPr txBox="1"/>
          <p:nvPr/>
        </p:nvSpPr>
        <p:spPr>
          <a:xfrm>
            <a:off x="2286000" y="4385147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11.8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Butan-2-ol.</a:t>
            </a:r>
            <a:endParaRPr lang="en-IN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673FCAA3-5B13-2E7C-57CE-B313CCF13C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5236" y="1257718"/>
            <a:ext cx="5193528" cy="290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1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Primary, secondary and tertiary alcohols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E6EA16-03AC-34FB-3AC2-A2C06FEB32AC}"/>
              </a:ext>
            </a:extLst>
          </p:cNvPr>
          <p:cNvSpPr txBox="1"/>
          <p:nvPr/>
        </p:nvSpPr>
        <p:spPr>
          <a:xfrm>
            <a:off x="1720111" y="4148211"/>
            <a:ext cx="570377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11.9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Examples of </a:t>
            </a: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primary, </a:t>
            </a: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secondary and </a:t>
            </a: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tertiary alcohols.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546D7AD-15B2-FF36-78F4-9F0AE764034D}"/>
              </a:ext>
            </a:extLst>
          </p:cNvPr>
          <p:cNvGrpSpPr/>
          <p:nvPr/>
        </p:nvGrpSpPr>
        <p:grpSpPr>
          <a:xfrm>
            <a:off x="917954" y="1741545"/>
            <a:ext cx="1820576" cy="1654164"/>
            <a:chOff x="917954" y="1900894"/>
            <a:chExt cx="1820576" cy="1654164"/>
          </a:xfrm>
        </p:grpSpPr>
        <p:pic>
          <p:nvPicPr>
            <p:cNvPr id="5" name="Picture 4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68D6FC7A-0C20-C4C8-0CDF-0BDEF92647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450" y="1945333"/>
              <a:ext cx="1805080" cy="1609725"/>
            </a:xfrm>
            <a:prstGeom prst="rect">
              <a:avLst/>
            </a:prstGeom>
          </p:spPr>
        </p:pic>
        <p:sp>
          <p:nvSpPr>
            <p:cNvPr id="3" name="object 36">
              <a:extLst>
                <a:ext uri="{FF2B5EF4-FFF2-40B4-BE49-F238E27FC236}">
                  <a16:creationId xmlns:a16="http://schemas.microsoft.com/office/drawing/2014/main" id="{FF0085A0-E107-D8ED-9F7B-88EF3F298CB6}"/>
                </a:ext>
              </a:extLst>
            </p:cNvPr>
            <p:cNvSpPr txBox="1"/>
            <p:nvPr/>
          </p:nvSpPr>
          <p:spPr>
            <a:xfrm>
              <a:off x="917954" y="1900894"/>
              <a:ext cx="750570" cy="2308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en-US" sz="1500" b="1" spc="-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</a:t>
              </a:r>
              <a:endParaRPr sz="1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4B08728-655B-8917-35A7-C615E96F5F64}"/>
              </a:ext>
            </a:extLst>
          </p:cNvPr>
          <p:cNvGrpSpPr/>
          <p:nvPr/>
        </p:nvGrpSpPr>
        <p:grpSpPr>
          <a:xfrm>
            <a:off x="3348619" y="1741545"/>
            <a:ext cx="1990713" cy="1926636"/>
            <a:chOff x="3348619" y="1628422"/>
            <a:chExt cx="1990713" cy="1926636"/>
          </a:xfrm>
        </p:grpSpPr>
        <p:pic>
          <p:nvPicPr>
            <p:cNvPr id="12" name="Picture 11" descr="Chart&#10;&#10;Description automatically generated">
              <a:extLst>
                <a:ext uri="{FF2B5EF4-FFF2-40B4-BE49-F238E27FC236}">
                  <a16:creationId xmlns:a16="http://schemas.microsoft.com/office/drawing/2014/main" id="{6CAB7D2A-5410-46DD-24BD-383ADC319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48619" y="1638575"/>
              <a:ext cx="1990713" cy="1916483"/>
            </a:xfrm>
            <a:prstGeom prst="rect">
              <a:avLst/>
            </a:prstGeom>
          </p:spPr>
        </p:pic>
        <p:sp>
          <p:nvSpPr>
            <p:cNvPr id="4" name="object 37">
              <a:extLst>
                <a:ext uri="{FF2B5EF4-FFF2-40B4-BE49-F238E27FC236}">
                  <a16:creationId xmlns:a16="http://schemas.microsoft.com/office/drawing/2014/main" id="{F4BD557C-82B0-BEEF-385E-F45044AD4216}"/>
                </a:ext>
              </a:extLst>
            </p:cNvPr>
            <p:cNvSpPr txBox="1"/>
            <p:nvPr/>
          </p:nvSpPr>
          <p:spPr>
            <a:xfrm>
              <a:off x="3577590" y="1628422"/>
              <a:ext cx="994410" cy="2308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/>
              <a:r>
                <a:rPr lang="en-US" sz="1500" b="1" spc="-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</a:t>
              </a:r>
              <a:endParaRPr sz="1500" b="1" spc="-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963F264-28D8-6EC8-AF23-F32D2971C9AB}"/>
              </a:ext>
            </a:extLst>
          </p:cNvPr>
          <p:cNvGrpSpPr/>
          <p:nvPr/>
        </p:nvGrpSpPr>
        <p:grpSpPr>
          <a:xfrm>
            <a:off x="6158205" y="1741545"/>
            <a:ext cx="2083920" cy="1551765"/>
            <a:chOff x="6158205" y="1931348"/>
            <a:chExt cx="2083920" cy="1551765"/>
          </a:xfrm>
        </p:grpSpPr>
        <p:pic>
          <p:nvPicPr>
            <p:cNvPr id="15" name="Picture 14" descr="Chart&#10;&#10;Description automatically generated">
              <a:extLst>
                <a:ext uri="{FF2B5EF4-FFF2-40B4-BE49-F238E27FC236}">
                  <a16:creationId xmlns:a16="http://schemas.microsoft.com/office/drawing/2014/main" id="{F261F198-651F-B8E6-984F-9855AA0DBD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58205" y="2020837"/>
              <a:ext cx="2083920" cy="1462276"/>
            </a:xfrm>
            <a:prstGeom prst="rect">
              <a:avLst/>
            </a:prstGeom>
          </p:spPr>
        </p:pic>
        <p:sp>
          <p:nvSpPr>
            <p:cNvPr id="6" name="object 38">
              <a:extLst>
                <a:ext uri="{FF2B5EF4-FFF2-40B4-BE49-F238E27FC236}">
                  <a16:creationId xmlns:a16="http://schemas.microsoft.com/office/drawing/2014/main" id="{E8EA0C39-9082-D20E-5499-D41E223C0459}"/>
                </a:ext>
              </a:extLst>
            </p:cNvPr>
            <p:cNvSpPr txBox="1"/>
            <p:nvPr/>
          </p:nvSpPr>
          <p:spPr>
            <a:xfrm>
              <a:off x="6227333" y="1931348"/>
              <a:ext cx="353346" cy="2308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/>
              <a:r>
                <a:rPr lang="en-US" sz="1500" b="1" spc="-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endParaRPr sz="1500" b="1" spc="-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177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Naming carbonyls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A47F3A-F0C5-2AE6-CCB7-F66C2A1D3E46}"/>
              </a:ext>
            </a:extLst>
          </p:cNvPr>
          <p:cNvSpPr txBox="1"/>
          <p:nvPr/>
        </p:nvSpPr>
        <p:spPr>
          <a:xfrm>
            <a:off x="1762125" y="4639725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11.10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Butanone.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8095EEFF-F7E7-F4D0-AB0D-DCAAC1F5C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243" y="1878594"/>
            <a:ext cx="4698473" cy="247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22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Naming carboxylic acids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A55733-FB6B-D98D-05DC-9CC99221A787}"/>
              </a:ext>
            </a:extLst>
          </p:cNvPr>
          <p:cNvSpPr txBox="1"/>
          <p:nvPr/>
        </p:nvSpPr>
        <p:spPr>
          <a:xfrm>
            <a:off x="1423987" y="4435644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11.11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Butanoic acid.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6C48C064-0318-5DCE-AA7C-1DD39B17B1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883" y="1657136"/>
            <a:ext cx="5238500" cy="250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71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Carboxylic acids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60FB0C-E129-5BC0-0F41-FE6DF23CE6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3074"/>
          <a:stretch/>
        </p:blipFill>
        <p:spPr>
          <a:xfrm>
            <a:off x="533400" y="1218819"/>
            <a:ext cx="3140342" cy="11687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44D269A-6E39-6B6E-0905-653656D946D0}"/>
              </a:ext>
            </a:extLst>
          </p:cNvPr>
          <p:cNvSpPr txBox="1"/>
          <p:nvPr/>
        </p:nvSpPr>
        <p:spPr>
          <a:xfrm>
            <a:off x="412102" y="4531220"/>
            <a:ext cx="457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11.12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Different representations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of the carboxyl functional group.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8FA356-C3E4-3ECE-7700-A43E865A1E22}"/>
              </a:ext>
            </a:extLst>
          </p:cNvPr>
          <p:cNvSpPr txBox="1"/>
          <p:nvPr/>
        </p:nvSpPr>
        <p:spPr>
          <a:xfrm>
            <a:off x="4271962" y="4531220"/>
            <a:ext cx="457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 11.13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Trend in boiling points of alkanes, aldehydes and alcohols.</a:t>
            </a:r>
            <a:endParaRPr lang="en-I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 descr="Polygon&#10;&#10;Description automatically generated with medium confidence">
            <a:extLst>
              <a:ext uri="{FF2B5EF4-FFF2-40B4-BE49-F238E27FC236}">
                <a16:creationId xmlns:a16="http://schemas.microsoft.com/office/drawing/2014/main" id="{61558869-BE22-C503-F13C-5ED8456BAE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395" y="2662087"/>
            <a:ext cx="2884254" cy="16449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93A33F-3416-376D-63E8-13C895005E6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240165" y="1526255"/>
            <a:ext cx="4288697" cy="239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47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Naming esters</a:t>
            </a:r>
            <a:endParaRPr lang="en-GB" dirty="0"/>
          </a:p>
        </p:txBody>
      </p:sp>
      <p:sp>
        <p:nvSpPr>
          <p:cNvPr id="3" name="object 30">
            <a:extLst>
              <a:ext uri="{FF2B5EF4-FFF2-40B4-BE49-F238E27FC236}">
                <a16:creationId xmlns:a16="http://schemas.microsoft.com/office/drawing/2014/main" id="{05639189-2395-4FFD-5AD8-DE821B6A2390}"/>
              </a:ext>
            </a:extLst>
          </p:cNvPr>
          <p:cNvSpPr txBox="1"/>
          <p:nvPr/>
        </p:nvSpPr>
        <p:spPr>
          <a:xfrm>
            <a:off x="755014" y="1242441"/>
            <a:ext cx="2883536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er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fu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nctional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oup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DD20181-4F1E-A8B2-8A1E-B73A9A1DFB29}"/>
              </a:ext>
            </a:extLst>
          </p:cNvPr>
          <p:cNvSpPr txBox="1"/>
          <p:nvPr/>
        </p:nvSpPr>
        <p:spPr>
          <a:xfrm>
            <a:off x="2388089" y="4226666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11.14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Propyl ethanoate.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4B9A0D8F-D74C-7FF7-D7CD-E2C2E2814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634" y="1733949"/>
            <a:ext cx="5051796" cy="237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980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Alkoxy functional group</a:t>
            </a:r>
            <a:endParaRPr lang="en-GB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C7D49BE0-6930-4658-4B86-D710394E81BC}"/>
              </a:ext>
            </a:extLst>
          </p:cNvPr>
          <p:cNvSpPr txBox="1"/>
          <p:nvPr/>
        </p:nvSpPr>
        <p:spPr>
          <a:xfrm>
            <a:off x="745488" y="1265609"/>
            <a:ext cx="892811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C4E9C1-EF3A-6157-CFBB-4CB19479BF2C}"/>
              </a:ext>
            </a:extLst>
          </p:cNvPr>
          <p:cNvSpPr txBox="1"/>
          <p:nvPr/>
        </p:nvSpPr>
        <p:spPr>
          <a:xfrm>
            <a:off x="1906905" y="5815634"/>
            <a:ext cx="58102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11.15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1-methoxypropane and </a:t>
            </a: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2-methoxypropane.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BD3818-EE41-9CCF-2B54-66CAFAA607AF}"/>
              </a:ext>
            </a:extLst>
          </p:cNvPr>
          <p:cNvSpPr txBox="1"/>
          <p:nvPr/>
        </p:nvSpPr>
        <p:spPr>
          <a:xfrm>
            <a:off x="2348484" y="1259236"/>
            <a:ext cx="35242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/>
            <a:r>
              <a:rPr lang="en-IN" sz="1500" b="1" spc="-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88F1BE-7359-DEFF-DDA4-FE9DF2AB6BC1}"/>
              </a:ext>
            </a:extLst>
          </p:cNvPr>
          <p:cNvSpPr txBox="1"/>
          <p:nvPr/>
        </p:nvSpPr>
        <p:spPr>
          <a:xfrm>
            <a:off x="2348484" y="3766376"/>
            <a:ext cx="35242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/>
            <a:r>
              <a:rPr lang="en-IN" sz="1500" b="1" spc="-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pic>
        <p:nvPicPr>
          <p:cNvPr id="6" name="Picture 5" descr="Diagram, schematic&#10;&#10;Description automatically generated">
            <a:extLst>
              <a:ext uri="{FF2B5EF4-FFF2-40B4-BE49-F238E27FC236}">
                <a16:creationId xmlns:a16="http://schemas.microsoft.com/office/drawing/2014/main" id="{4161A1D3-53E7-2900-549B-7DF98A435B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3795"/>
          <a:stretch/>
        </p:blipFill>
        <p:spPr>
          <a:xfrm>
            <a:off x="2839741" y="1348386"/>
            <a:ext cx="4496461" cy="1941570"/>
          </a:xfrm>
          <a:prstGeom prst="rect">
            <a:avLst/>
          </a:prstGeom>
        </p:spPr>
      </p:pic>
      <p:pic>
        <p:nvPicPr>
          <p:cNvPr id="3" name="Picture 2" descr="Diagram, schematic&#10;&#10;Description automatically generated">
            <a:extLst>
              <a:ext uri="{FF2B5EF4-FFF2-40B4-BE49-F238E27FC236}">
                <a16:creationId xmlns:a16="http://schemas.microsoft.com/office/drawing/2014/main" id="{E16EEFCC-2624-6422-4184-2C116F292F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254" b="-563"/>
          <a:stretch/>
        </p:blipFill>
        <p:spPr>
          <a:xfrm>
            <a:off x="2839740" y="3617540"/>
            <a:ext cx="4496461" cy="2198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955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Halogenoalkanes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FEF66D-6958-3E45-63F0-ED2B5504A7FF}"/>
              </a:ext>
            </a:extLst>
          </p:cNvPr>
          <p:cNvSpPr txBox="1"/>
          <p:nvPr/>
        </p:nvSpPr>
        <p:spPr>
          <a:xfrm>
            <a:off x="670709" y="1316593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Halo</a:t>
            </a:r>
            <a:r>
              <a:rPr lang="en-IN"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I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eno</a:t>
            </a:r>
            <a:r>
              <a:rPr lang="en-IN"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fu</a:t>
            </a:r>
            <a:r>
              <a:rPr lang="en-IN" sz="2000" dirty="0">
                <a:latin typeface="Calibri" panose="020F0502020204030204" pitchFamily="34" charset="0"/>
                <a:cs typeface="Calibri" panose="020F0502020204030204" pitchFamily="34" charset="0"/>
              </a:rPr>
              <a:t>nctional</a:t>
            </a:r>
            <a:r>
              <a:rPr lang="en-IN"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sz="200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IN"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IN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oup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6427BB-7084-9F70-40C8-E88F7B92815D}"/>
              </a:ext>
            </a:extLst>
          </p:cNvPr>
          <p:cNvSpPr txBox="1"/>
          <p:nvPr/>
        </p:nvSpPr>
        <p:spPr>
          <a:xfrm>
            <a:off x="2181225" y="4711184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11.16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2-chloropropane.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EB70D430-F758-C103-0BDF-C48493BCCA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853" y="2044607"/>
            <a:ext cx="3729568" cy="2338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4877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Primary, secondary and tertiary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249F43-0BC1-36AB-8027-3A994A5CF6E9}"/>
              </a:ext>
            </a:extLst>
          </p:cNvPr>
          <p:cNvSpPr txBox="1"/>
          <p:nvPr/>
        </p:nvSpPr>
        <p:spPr>
          <a:xfrm>
            <a:off x="1922723" y="3696106"/>
            <a:ext cx="529855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 11.17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Primary, </a:t>
            </a: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secondary and </a:t>
            </a: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tertiary </a:t>
            </a:r>
            <a:r>
              <a:rPr lang="en-US" sz="1500" b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bromoalkanes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I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Chart, box and whisker chart&#10;&#10;Description automatically generated">
            <a:extLst>
              <a:ext uri="{FF2B5EF4-FFF2-40B4-BE49-F238E27FC236}">
                <a16:creationId xmlns:a16="http://schemas.microsoft.com/office/drawing/2014/main" id="{F92AC772-A507-15DB-130F-C22534101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171" y="1487177"/>
            <a:ext cx="1791542" cy="1736699"/>
          </a:xfrm>
          <a:prstGeom prst="rect">
            <a:avLst/>
          </a:prstGeom>
        </p:spPr>
      </p:pic>
      <p:pic>
        <p:nvPicPr>
          <p:cNvPr id="8" name="Picture 7" descr="Chart, box and whisker chart&#10;&#10;Description automatically generated">
            <a:extLst>
              <a:ext uri="{FF2B5EF4-FFF2-40B4-BE49-F238E27FC236}">
                <a16:creationId xmlns:a16="http://schemas.microsoft.com/office/drawing/2014/main" id="{6DE8260B-0C3A-A138-4333-605C1309A0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7892" y="1525761"/>
            <a:ext cx="1974312" cy="1645260"/>
          </a:xfrm>
          <a:prstGeom prst="rect">
            <a:avLst/>
          </a:prstGeom>
        </p:spPr>
      </p:pic>
      <p:pic>
        <p:nvPicPr>
          <p:cNvPr id="12" name="Picture 11" descr="Chart, box and whisker chart&#10;&#10;Description automatically generated">
            <a:extLst>
              <a:ext uri="{FF2B5EF4-FFF2-40B4-BE49-F238E27FC236}">
                <a16:creationId xmlns:a16="http://schemas.microsoft.com/office/drawing/2014/main" id="{DF9EEF15-B6C1-5593-E620-E74F5476C7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9384" y="1529376"/>
            <a:ext cx="1974311" cy="164526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89A11AB-C1E1-F973-4FBA-CBF64A91F042}"/>
              </a:ext>
            </a:extLst>
          </p:cNvPr>
          <p:cNvSpPr txBox="1"/>
          <p:nvPr/>
        </p:nvSpPr>
        <p:spPr>
          <a:xfrm>
            <a:off x="1075352" y="1416252"/>
            <a:ext cx="3048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/>
            <a:r>
              <a:rPr lang="en-US" sz="1500" b="1" spc="-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endParaRPr lang="en-IN" sz="1500" b="1" spc="-2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A61578-E818-8F80-1EC0-FC6179ADDBB5}"/>
              </a:ext>
            </a:extLst>
          </p:cNvPr>
          <p:cNvSpPr txBox="1"/>
          <p:nvPr/>
        </p:nvSpPr>
        <p:spPr>
          <a:xfrm>
            <a:off x="3347892" y="1416252"/>
            <a:ext cx="30231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/>
            <a:r>
              <a:rPr lang="en-US" sz="1500" b="1" spc="-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  <a:endParaRPr lang="en-IN" sz="1500" b="1" spc="-2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FBFC8D-858F-3F62-C5C4-FE80544E2962}"/>
              </a:ext>
            </a:extLst>
          </p:cNvPr>
          <p:cNvSpPr txBox="1"/>
          <p:nvPr/>
        </p:nvSpPr>
        <p:spPr>
          <a:xfrm>
            <a:off x="6010813" y="1416252"/>
            <a:ext cx="4509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/>
            <a:r>
              <a:rPr lang="en-US" sz="1500" b="1" spc="-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endParaRPr lang="en-IN" sz="1500" b="1" spc="-2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9751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Types of compounds</a:t>
            </a:r>
            <a:endParaRPr lang="en-GB" dirty="0"/>
          </a:p>
        </p:txBody>
      </p:sp>
      <p:sp>
        <p:nvSpPr>
          <p:cNvPr id="3" name="object 49">
            <a:extLst>
              <a:ext uri="{FF2B5EF4-FFF2-40B4-BE49-F238E27FC236}">
                <a16:creationId xmlns:a16="http://schemas.microsoft.com/office/drawing/2014/main" id="{07D5A1F7-500D-3EF3-C7E8-2BA574DA245E}"/>
              </a:ext>
            </a:extLst>
          </p:cNvPr>
          <p:cNvSpPr txBox="1"/>
          <p:nvPr/>
        </p:nvSpPr>
        <p:spPr>
          <a:xfrm>
            <a:off x="793114" y="1182962"/>
            <a:ext cx="8105140" cy="6924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b="1" spc="-3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om</a:t>
            </a:r>
            <a:r>
              <a:rPr sz="2000" b="1" spc="-3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tic</a:t>
            </a:r>
            <a:r>
              <a:rPr sz="2000" b="1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ompoun</a:t>
            </a:r>
            <a:r>
              <a:rPr sz="2000" b="1" spc="5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b="1" spc="-4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co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pou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nt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phe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yl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oup</a:t>
            </a:r>
            <a:r>
              <a:rPr lang="en-US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sz="20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ph</a:t>
            </a:r>
            <a:r>
              <a:rPr sz="2000" b="1" spc="-3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tic</a:t>
            </a:r>
            <a:r>
              <a:rPr sz="2000" b="1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ompo</a:t>
            </a:r>
            <a:r>
              <a:rPr sz="2000" b="1" spc="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b="1" dirty="0">
                <a:latin typeface="Calibri" panose="020F0502020204030204" pitchFamily="34" charset="0"/>
                <a:cs typeface="Calibri" panose="020F0502020204030204" pitchFamily="34" charset="0"/>
              </a:rPr>
              <a:t>nds</a:t>
            </a:r>
            <a:r>
              <a:rPr sz="2000" b="1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pou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ithout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phe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yl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ou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E11C13-9560-FF90-8E33-81B75A9ADEE3}"/>
              </a:ext>
            </a:extLst>
          </p:cNvPr>
          <p:cNvSpPr txBox="1"/>
          <p:nvPr/>
        </p:nvSpPr>
        <p:spPr>
          <a:xfrm>
            <a:off x="2518102" y="5351873"/>
            <a:ext cx="410779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11.18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Examples of aromatic compounds.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52F05A-DDD3-58C1-0179-66E0DAFAC2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09800" y="2214553"/>
            <a:ext cx="2668310" cy="27679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93EC2F-D2FE-68C0-AE0D-C439305A67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845684" y="2521284"/>
            <a:ext cx="2816838" cy="2008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93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60B9B-DE70-46FF-9F74-ABA1777D5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002" y="420295"/>
            <a:ext cx="6535380" cy="942245"/>
          </a:xfrm>
        </p:spPr>
        <p:txBody>
          <a:bodyPr>
            <a:normAutofit/>
          </a:bodyPr>
          <a:lstStyle/>
          <a:p>
            <a:r>
              <a:rPr lang="en-GB" sz="4800" dirty="0"/>
              <a:t>Chapter 11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301091C-C987-3D40-F697-9E5C34452CBD}"/>
              </a:ext>
            </a:extLst>
          </p:cNvPr>
          <p:cNvSpPr txBox="1">
            <a:spLocks/>
          </p:cNvSpPr>
          <p:nvPr/>
        </p:nvSpPr>
        <p:spPr>
          <a:xfrm>
            <a:off x="770608" y="1351921"/>
            <a:ext cx="8175428" cy="63440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solidFill>
                  <a:srgbClr val="00929F"/>
                </a:solidFill>
                <a:latin typeface="Calibri" panose="020F0502020204030204" pitchFamily="34" charset="0"/>
                <a:ea typeface="+mj-ea"/>
                <a:cs typeface="+mj-cs"/>
              </a:rPr>
              <a:t>Functional groups: Classification of </a:t>
            </a:r>
            <a:br>
              <a:rPr lang="en-US" sz="2800" dirty="0">
                <a:solidFill>
                  <a:srgbClr val="00929F"/>
                </a:solidFill>
                <a:latin typeface="Calibri" panose="020F0502020204030204" pitchFamily="34" charset="0"/>
                <a:ea typeface="+mj-ea"/>
                <a:cs typeface="+mj-cs"/>
              </a:rPr>
            </a:br>
            <a:r>
              <a:rPr lang="en-US" sz="2800" dirty="0">
                <a:solidFill>
                  <a:srgbClr val="00929F"/>
                </a:solidFill>
                <a:latin typeface="Calibri" panose="020F0502020204030204" pitchFamily="34" charset="0"/>
                <a:ea typeface="+mj-ea"/>
                <a:cs typeface="+mj-cs"/>
              </a:rPr>
              <a:t>organic compounds </a:t>
            </a:r>
            <a:endParaRPr lang="en-GB" sz="2800" dirty="0">
              <a:solidFill>
                <a:srgbClr val="00929F"/>
              </a:solidFill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51121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Evidence for the </a:t>
            </a:r>
            <a:r>
              <a:rPr lang="en-US" dirty="0" err="1"/>
              <a:t>delocalised</a:t>
            </a:r>
            <a:r>
              <a:rPr lang="en-US" dirty="0"/>
              <a:t> structure in benzene</a:t>
            </a:r>
            <a:endParaRPr lang="en-GB" dirty="0"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B874BCAC-8D26-C8FB-3CF8-2FF07886F4A0}"/>
              </a:ext>
            </a:extLst>
          </p:cNvPr>
          <p:cNvSpPr txBox="1"/>
          <p:nvPr/>
        </p:nvSpPr>
        <p:spPr>
          <a:xfrm>
            <a:off x="910535" y="1455085"/>
            <a:ext cx="3526673" cy="2882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sz="2000" spc="-65" dirty="0" err="1">
                <a:solidFill>
                  <a:srgbClr val="FF0000"/>
                </a:solidFill>
                <a:latin typeface="Calibri"/>
                <a:cs typeface="Calibri"/>
              </a:rPr>
              <a:t>K</a:t>
            </a:r>
            <a:r>
              <a:rPr sz="2000" spc="-15" dirty="0" err="1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2000" spc="-50" dirty="0" err="1">
                <a:solidFill>
                  <a:srgbClr val="FF0000"/>
                </a:solidFill>
                <a:latin typeface="Calibri"/>
                <a:cs typeface="Calibri"/>
              </a:rPr>
              <a:t>k</a:t>
            </a:r>
            <a:r>
              <a:rPr sz="2000" spc="-5" dirty="0" err="1">
                <a:solidFill>
                  <a:srgbClr val="FF0000"/>
                </a:solidFill>
                <a:latin typeface="Calibri"/>
                <a:cs typeface="Calibri"/>
              </a:rPr>
              <a:t>ulé</a:t>
            </a:r>
            <a:r>
              <a:rPr lang="en-US" sz="2000" spc="-5" dirty="0" err="1">
                <a:solidFill>
                  <a:srgbClr val="FF0000"/>
                </a:solidFill>
                <a:latin typeface="Calibri"/>
                <a:cs typeface="Calibri"/>
              </a:rPr>
              <a:t>’</a:t>
            </a:r>
            <a:r>
              <a:rPr sz="2000" dirty="0" err="1">
                <a:solidFill>
                  <a:srgbClr val="FF0000"/>
                </a:solidFill>
                <a:latin typeface="Calibri"/>
                <a:cs typeface="Calibri"/>
              </a:rPr>
              <a:t>s</a:t>
            </a: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spc="-30" dirty="0">
                <a:solidFill>
                  <a:srgbClr val="FF0000"/>
                </a:solidFill>
                <a:latin typeface="Calibri"/>
                <a:cs typeface="Calibri"/>
              </a:rPr>
              <a:t>s</a:t>
            </a:r>
            <a:r>
              <a:rPr sz="2000" spc="-10" dirty="0">
                <a:solidFill>
                  <a:srgbClr val="FF0000"/>
                </a:solidFill>
                <a:latin typeface="Calibri"/>
                <a:cs typeface="Calibri"/>
              </a:rPr>
              <a:t>truc</a:t>
            </a:r>
            <a:r>
              <a:rPr sz="2000" spc="-15" dirty="0">
                <a:solidFill>
                  <a:srgbClr val="FF0000"/>
                </a:solidFill>
                <a:latin typeface="Calibri"/>
                <a:cs typeface="Calibri"/>
              </a:rPr>
              <a:t>tu</a:t>
            </a:r>
            <a:r>
              <a:rPr sz="2000" spc="-45" dirty="0">
                <a:solidFill>
                  <a:srgbClr val="FF0000"/>
                </a:solidFill>
                <a:latin typeface="Calibri"/>
                <a:cs typeface="Calibri"/>
              </a:rPr>
              <a:t>r</a:t>
            </a:r>
            <a:r>
              <a:rPr sz="2000" spc="-15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2000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alibri"/>
                <a:cs typeface="Calibri"/>
              </a:rPr>
              <a:t>o</a:t>
            </a: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f</a:t>
            </a:r>
            <a:r>
              <a:rPr sz="2000" spc="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FF0000"/>
                </a:solidFill>
                <a:latin typeface="Calibri"/>
                <a:cs typeface="Calibri"/>
              </a:rPr>
              <a:t>b</a:t>
            </a:r>
            <a:r>
              <a:rPr sz="2000" spc="-10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2000" spc="-5" dirty="0">
                <a:solidFill>
                  <a:srgbClr val="FF0000"/>
                </a:solidFill>
                <a:latin typeface="Calibri"/>
                <a:cs typeface="Calibri"/>
              </a:rPr>
              <a:t>n</a:t>
            </a:r>
            <a:r>
              <a:rPr sz="2000" spc="-50" dirty="0">
                <a:solidFill>
                  <a:srgbClr val="FF0000"/>
                </a:solidFill>
                <a:latin typeface="Calibri"/>
                <a:cs typeface="Calibri"/>
              </a:rPr>
              <a:t>z</a:t>
            </a:r>
            <a:r>
              <a:rPr sz="2000" spc="-15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2000" spc="-10" dirty="0">
                <a:solidFill>
                  <a:srgbClr val="FF0000"/>
                </a:solidFill>
                <a:latin typeface="Calibri"/>
                <a:cs typeface="Calibri"/>
              </a:rPr>
              <a:t>n</a:t>
            </a:r>
            <a:r>
              <a:rPr sz="2000" spc="-15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endParaRPr sz="2000" dirty="0">
              <a:latin typeface="Calibri"/>
              <a:cs typeface="Calibri"/>
            </a:endParaRPr>
          </a:p>
        </p:txBody>
      </p:sp>
      <p:graphicFrame>
        <p:nvGraphicFramePr>
          <p:cNvPr id="20" name="object 2">
            <a:extLst>
              <a:ext uri="{FF2B5EF4-FFF2-40B4-BE49-F238E27FC236}">
                <a16:creationId xmlns:a16="http://schemas.microsoft.com/office/drawing/2014/main" id="{1AB6C1D4-F953-523D-72EC-611171CBCE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698088"/>
              </p:ext>
            </p:extLst>
          </p:nvPr>
        </p:nvGraphicFramePr>
        <p:xfrm>
          <a:off x="4791544" y="1576873"/>
          <a:ext cx="3919965" cy="24149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52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78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68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558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/>
                          <a:cs typeface="Calibri"/>
                        </a:rPr>
                        <a:t>Bond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8B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Calibri"/>
                          <a:cs typeface="Calibri"/>
                        </a:rPr>
                        <a:t>Compou</a:t>
                      </a:r>
                      <a:r>
                        <a:rPr sz="20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d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8BEC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/>
                          <a:cs typeface="Calibri"/>
                        </a:rPr>
                        <a:t>Bond</a:t>
                      </a:r>
                      <a:r>
                        <a:rPr sz="20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len</a:t>
                      </a:r>
                      <a:r>
                        <a:rPr sz="20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th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/>
                          <a:cs typeface="Calibri"/>
                        </a:rPr>
                        <a:t>/nm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8B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2800" spc="-5" dirty="0">
                          <a:latin typeface="Calibri"/>
                          <a:cs typeface="Calibri"/>
                        </a:rPr>
                        <a:t>=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C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spc="-1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thene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0.133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1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lang="en-IN" sz="2000" spc="-5" dirty="0">
                          <a:latin typeface="Calibri"/>
                          <a:cs typeface="Calibri"/>
                        </a:rPr>
                        <a:t>—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C</a:t>
                      </a:r>
                    </a:p>
                  </a:txBody>
                  <a:tcPr marL="0" marR="0" marT="0" marB="0" anchor="ctr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spc="-1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thane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0.154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72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lang="en-IN" sz="2000" spc="-5" dirty="0">
                          <a:latin typeface="Calibri"/>
                          <a:cs typeface="Calibri"/>
                        </a:rPr>
                        <a:t>—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C</a:t>
                      </a:r>
                    </a:p>
                  </a:txBody>
                  <a:tcPr marL="0" marR="0" marT="0" marB="0" anchor="ctr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alibri"/>
                          <a:cs typeface="Calibri"/>
                        </a:rPr>
                        <a:t>benzene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0.140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24C27ECF-7102-22ED-5A70-6CC6D338BD3C}"/>
              </a:ext>
            </a:extLst>
          </p:cNvPr>
          <p:cNvSpPr txBox="1"/>
          <p:nvPr/>
        </p:nvSpPr>
        <p:spPr>
          <a:xfrm>
            <a:off x="2138362" y="5749054"/>
            <a:ext cx="486727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11.20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Formation of the benzene 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delocalised system.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0A24DED-9C19-7A97-551F-7BC1880B4F48}"/>
              </a:ext>
            </a:extLst>
          </p:cNvPr>
          <p:cNvSpPr txBox="1"/>
          <p:nvPr/>
        </p:nvSpPr>
        <p:spPr>
          <a:xfrm>
            <a:off x="910535" y="3956007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11.19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Portrait of August </a:t>
            </a:r>
            <a:r>
              <a:rPr lang="en-US" sz="1500" b="0" dirty="0" err="1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Kekulé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11CC1E59-D887-95EB-65ED-74713BFC1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040" y="1959790"/>
            <a:ext cx="1503068" cy="17352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D6DD5CA-EBBB-2B1B-90F4-506A801F520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982715" y="1821193"/>
            <a:ext cx="1317330" cy="1929823"/>
          </a:xfrm>
          <a:prstGeom prst="rect">
            <a:avLst/>
          </a:prstGeom>
        </p:spPr>
      </p:pic>
      <p:pic>
        <p:nvPicPr>
          <p:cNvPr id="24" name="Picture 23" descr="A picture containing accessory, umbrella&#10;&#10;Description automatically generated">
            <a:extLst>
              <a:ext uri="{FF2B5EF4-FFF2-40B4-BE49-F238E27FC236}">
                <a16:creationId xmlns:a16="http://schemas.microsoft.com/office/drawing/2014/main" id="{898B08A2-8AC9-D49C-B13D-2F1C3D4899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5525" y="4435161"/>
            <a:ext cx="5831774" cy="119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9521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Amines</a:t>
            </a:r>
            <a:endParaRPr lang="en-GB" dirty="0"/>
          </a:p>
        </p:txBody>
      </p:sp>
      <p:sp>
        <p:nvSpPr>
          <p:cNvPr id="3" name="object 11">
            <a:extLst>
              <a:ext uri="{FF2B5EF4-FFF2-40B4-BE49-F238E27FC236}">
                <a16:creationId xmlns:a16="http://schemas.microsoft.com/office/drawing/2014/main" id="{3550C511-B13F-351B-2C8C-23C541B8BCE3}"/>
              </a:ext>
            </a:extLst>
          </p:cNvPr>
          <p:cNvSpPr txBox="1"/>
          <p:nvPr/>
        </p:nvSpPr>
        <p:spPr>
          <a:xfrm>
            <a:off x="773346" y="1404770"/>
            <a:ext cx="246634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Am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spc="-5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o </a:t>
            </a:r>
            <a:r>
              <a:rPr sz="2000" spc="-5" dirty="0">
                <a:latin typeface="Calibri"/>
                <a:cs typeface="Calibri"/>
              </a:rPr>
              <a:t>fun</a:t>
            </a:r>
            <a:r>
              <a:rPr sz="2000" spc="5" dirty="0">
                <a:latin typeface="Calibri"/>
                <a:cs typeface="Calibri"/>
              </a:rPr>
              <a:t>c</a:t>
            </a:r>
            <a:r>
              <a:rPr sz="2000" dirty="0">
                <a:latin typeface="Calibri"/>
                <a:cs typeface="Calibri"/>
              </a:rPr>
              <a:t>tional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g</a:t>
            </a:r>
            <a:r>
              <a:rPr sz="2000" spc="-40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oup</a:t>
            </a:r>
            <a:endParaRPr sz="2000" dirty="0">
              <a:latin typeface="Calibri"/>
              <a:cs typeface="Calibri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6415DC00-4AEB-7D1E-0F4B-23BBB5535D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163029"/>
              </p:ext>
            </p:extLst>
          </p:nvPr>
        </p:nvGraphicFramePr>
        <p:xfrm>
          <a:off x="773345" y="2211228"/>
          <a:ext cx="7512814" cy="1903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7257">
                  <a:extLst>
                    <a:ext uri="{9D8B030D-6E8A-4147-A177-3AD203B41FA5}">
                      <a16:colId xmlns:a16="http://schemas.microsoft.com/office/drawing/2014/main" val="473477898"/>
                    </a:ext>
                  </a:extLst>
                </a:gridCol>
                <a:gridCol w="1733433">
                  <a:extLst>
                    <a:ext uri="{9D8B030D-6E8A-4147-A177-3AD203B41FA5}">
                      <a16:colId xmlns:a16="http://schemas.microsoft.com/office/drawing/2014/main" val="1157549867"/>
                    </a:ext>
                  </a:extLst>
                </a:gridCol>
                <a:gridCol w="1901824">
                  <a:extLst>
                    <a:ext uri="{9D8B030D-6E8A-4147-A177-3AD203B41FA5}">
                      <a16:colId xmlns:a16="http://schemas.microsoft.com/office/drawing/2014/main" val="2647121339"/>
                    </a:ext>
                  </a:extLst>
                </a:gridCol>
                <a:gridCol w="1900300">
                  <a:extLst>
                    <a:ext uri="{9D8B030D-6E8A-4147-A177-3AD203B41FA5}">
                      <a16:colId xmlns:a16="http://schemas.microsoft.com/office/drawing/2014/main" val="98714317"/>
                    </a:ext>
                  </a:extLst>
                </a:gridCol>
              </a:tblGrid>
              <a:tr h="4154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Primary</a:t>
                      </a:r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kern="120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Secondary</a:t>
                      </a:r>
                      <a:endParaRPr lang="en-IN" sz="11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kern="1200" spc="-9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IN" sz="15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ertiary</a:t>
                      </a:r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0832427"/>
                  </a:ext>
                </a:extLst>
              </a:tr>
              <a:tr h="14883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b="1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Function</a:t>
                      </a:r>
                      <a:r>
                        <a:rPr lang="en-IN" sz="1500" b="1" kern="1200" spc="-1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500" b="1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lang="en-IN" sz="1500" b="1" kern="1200" spc="-4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500" b="1" kern="1200" spc="-1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</a:t>
                      </a:r>
                      <a:r>
                        <a:rPr lang="en-IN" sz="1500" b="1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roup</a:t>
                      </a:r>
                      <a:endParaRPr lang="en-IN" sz="1100" b="1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841871"/>
                  </a:ext>
                </a:extLst>
              </a:tr>
            </a:tbl>
          </a:graphicData>
        </a:graphic>
      </p:graphicFrame>
      <p:pic>
        <p:nvPicPr>
          <p:cNvPr id="5" name="Picture 4" descr="A picture containing text, clock, gauge&#10;&#10;Description automatically generated">
            <a:extLst>
              <a:ext uri="{FF2B5EF4-FFF2-40B4-BE49-F238E27FC236}">
                <a16:creationId xmlns:a16="http://schemas.microsoft.com/office/drawing/2014/main" id="{8B20B5B4-F3AE-928E-6067-F9D8D83CFD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6432"/>
          <a:stretch/>
        </p:blipFill>
        <p:spPr>
          <a:xfrm>
            <a:off x="3081487" y="3132499"/>
            <a:ext cx="1141023" cy="364123"/>
          </a:xfrm>
          <a:prstGeom prst="rect">
            <a:avLst/>
          </a:prstGeom>
        </p:spPr>
      </p:pic>
      <p:pic>
        <p:nvPicPr>
          <p:cNvPr id="6" name="Picture 5" descr="A picture containing text, clock, gauge&#10;&#10;Description automatically generated">
            <a:extLst>
              <a:ext uri="{FF2B5EF4-FFF2-40B4-BE49-F238E27FC236}">
                <a16:creationId xmlns:a16="http://schemas.microsoft.com/office/drawing/2014/main" id="{AB95EF7B-B687-B3AE-860D-F260624640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635" b="43841"/>
          <a:stretch/>
        </p:blipFill>
        <p:spPr>
          <a:xfrm>
            <a:off x="4947326" y="2797637"/>
            <a:ext cx="1141023" cy="1033845"/>
          </a:xfrm>
          <a:prstGeom prst="rect">
            <a:avLst/>
          </a:prstGeom>
        </p:spPr>
      </p:pic>
      <p:pic>
        <p:nvPicPr>
          <p:cNvPr id="7" name="Picture 6" descr="A picture containing text, clock, gauge&#10;&#10;Description automatically generated">
            <a:extLst>
              <a:ext uri="{FF2B5EF4-FFF2-40B4-BE49-F238E27FC236}">
                <a16:creationId xmlns:a16="http://schemas.microsoft.com/office/drawing/2014/main" id="{04FD2FBA-85AC-EB1F-51B2-3C1D4C7CAE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201" b="1596"/>
          <a:stretch/>
        </p:blipFill>
        <p:spPr>
          <a:xfrm>
            <a:off x="6813166" y="2815371"/>
            <a:ext cx="1141023" cy="99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1530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Amides</a:t>
            </a:r>
            <a:endParaRPr lang="en-GB" dirty="0"/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0B17B826-8905-620B-A2AF-687C3A91FD0E}"/>
              </a:ext>
            </a:extLst>
          </p:cNvPr>
          <p:cNvSpPr txBox="1"/>
          <p:nvPr/>
        </p:nvSpPr>
        <p:spPr>
          <a:xfrm>
            <a:off x="670709" y="1196975"/>
            <a:ext cx="246634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Am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spc="-5" dirty="0">
                <a:latin typeface="Calibri"/>
                <a:cs typeface="Calibri"/>
              </a:rPr>
              <a:t>d</a:t>
            </a:r>
            <a:r>
              <a:rPr sz="2000" dirty="0">
                <a:latin typeface="Calibri"/>
                <a:cs typeface="Calibri"/>
              </a:rPr>
              <a:t>o </a:t>
            </a:r>
            <a:r>
              <a:rPr sz="2000" spc="-5" dirty="0">
                <a:latin typeface="Calibri"/>
                <a:cs typeface="Calibri"/>
              </a:rPr>
              <a:t>fun</a:t>
            </a:r>
            <a:r>
              <a:rPr sz="2000" spc="5" dirty="0">
                <a:latin typeface="Calibri"/>
                <a:cs typeface="Calibri"/>
              </a:rPr>
              <a:t>c</a:t>
            </a:r>
            <a:r>
              <a:rPr sz="2000" dirty="0">
                <a:latin typeface="Calibri"/>
                <a:cs typeface="Calibri"/>
              </a:rPr>
              <a:t>tional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g</a:t>
            </a:r>
            <a:r>
              <a:rPr sz="2000" spc="-40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oup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D11A30-0CE5-536F-4184-3301F22DCF0E}"/>
              </a:ext>
            </a:extLst>
          </p:cNvPr>
          <p:cNvSpPr txBox="1"/>
          <p:nvPr/>
        </p:nvSpPr>
        <p:spPr>
          <a:xfrm>
            <a:off x="2706424" y="5426213"/>
            <a:ext cx="373115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11.21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Differently substituted amides.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 descr="Diagram, schematic&#10;&#10;Description automatically generated">
            <a:extLst>
              <a:ext uri="{FF2B5EF4-FFF2-40B4-BE49-F238E27FC236}">
                <a16:creationId xmlns:a16="http://schemas.microsoft.com/office/drawing/2014/main" id="{C1C6AA1E-EBD8-ED91-D7B1-A159D6B150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8261"/>
          <a:stretch/>
        </p:blipFill>
        <p:spPr>
          <a:xfrm>
            <a:off x="712213" y="1812064"/>
            <a:ext cx="4010028" cy="15242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2242986-1CC2-C4C6-51E5-FEDD4C6221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805" b="52107"/>
          <a:stretch/>
        </p:blipFill>
        <p:spPr>
          <a:xfrm>
            <a:off x="5041365" y="1504752"/>
            <a:ext cx="3943252" cy="1524249"/>
          </a:xfrm>
          <a:prstGeom prst="rect">
            <a:avLst/>
          </a:prstGeom>
        </p:spPr>
      </p:pic>
      <p:pic>
        <p:nvPicPr>
          <p:cNvPr id="12" name="Picture 11" descr="Diagram, schematic&#10;&#10;Description automatically generated">
            <a:extLst>
              <a:ext uri="{FF2B5EF4-FFF2-40B4-BE49-F238E27FC236}">
                <a16:creationId xmlns:a16="http://schemas.microsoft.com/office/drawing/2014/main" id="{6E268371-FF89-6CF1-0BE6-8B4B9A240D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1306" b="25585"/>
          <a:stretch/>
        </p:blipFill>
        <p:spPr>
          <a:xfrm>
            <a:off x="998377" y="3723995"/>
            <a:ext cx="3731152" cy="1507607"/>
          </a:xfrm>
          <a:prstGeom prst="rect">
            <a:avLst/>
          </a:prstGeom>
        </p:spPr>
      </p:pic>
      <p:pic>
        <p:nvPicPr>
          <p:cNvPr id="13" name="Picture 12" descr="Diagram, schematic&#10;&#10;Description automatically generated">
            <a:extLst>
              <a:ext uri="{FF2B5EF4-FFF2-40B4-BE49-F238E27FC236}">
                <a16:creationId xmlns:a16="http://schemas.microsoft.com/office/drawing/2014/main" id="{9D43DD7D-B9FB-34D5-4200-09E4C59F0F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502" b="508"/>
          <a:stretch/>
        </p:blipFill>
        <p:spPr>
          <a:xfrm>
            <a:off x="4843133" y="3683607"/>
            <a:ext cx="3524040" cy="135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644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i="1" dirty="0"/>
              <a:t>cis</a:t>
            </a:r>
            <a:r>
              <a:rPr lang="en-US" dirty="0"/>
              <a:t>–</a:t>
            </a:r>
            <a:r>
              <a:rPr lang="en-US" i="1" dirty="0"/>
              <a:t>trans</a:t>
            </a:r>
            <a:r>
              <a:rPr lang="en-US" dirty="0"/>
              <a:t> isomerism</a:t>
            </a:r>
            <a:endParaRPr lang="en-GB" dirty="0"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D86EDA2-D7CA-6739-F306-962523D06905}"/>
              </a:ext>
            </a:extLst>
          </p:cNvPr>
          <p:cNvSpPr txBox="1"/>
          <p:nvPr/>
        </p:nvSpPr>
        <p:spPr>
          <a:xfrm>
            <a:off x="866760" y="4209865"/>
            <a:ext cx="2946137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i="1" dirty="0">
                <a:latin typeface="Calibri" panose="020F0502020204030204" pitchFamily="34" charset="0"/>
                <a:cs typeface="Calibri" panose="020F0502020204030204" pitchFamily="34" charset="0"/>
              </a:rPr>
              <a:t>tra</a:t>
            </a:r>
            <a:r>
              <a:rPr sz="2000" i="1" spc="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i="1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-1,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IN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dic</a:t>
            </a:r>
            <a:r>
              <a:rPr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20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oe</a:t>
            </a:r>
            <a:r>
              <a:rPr sz="20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hene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C3E095BF-207C-1019-E2D6-6F4DD5F31D28}"/>
              </a:ext>
            </a:extLst>
          </p:cNvPr>
          <p:cNvSpPr txBox="1"/>
          <p:nvPr/>
        </p:nvSpPr>
        <p:spPr>
          <a:xfrm>
            <a:off x="5599934" y="4209865"/>
            <a:ext cx="266814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i="1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i="1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i="1" spc="-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-1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,2</a:t>
            </a:r>
            <a:r>
              <a:rPr lang="en-US"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20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ch</a:t>
            </a:r>
            <a:r>
              <a:rPr sz="2000" spc="-15" dirty="0" err="1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2000" spc="-10" dirty="0" err="1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ne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CE10DD25-E5F9-C126-2197-223C0D703480}"/>
              </a:ext>
            </a:extLst>
          </p:cNvPr>
          <p:cNvSpPr txBox="1"/>
          <p:nvPr/>
        </p:nvSpPr>
        <p:spPr>
          <a:xfrm>
            <a:off x="742309" y="1203325"/>
            <a:ext cx="176720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Stereoisomerism</a:t>
            </a:r>
          </a:p>
        </p:txBody>
      </p:sp>
      <p:pic>
        <p:nvPicPr>
          <p:cNvPr id="5" name="Picture 4" descr="A picture containing text, clock, watch, gauge&#10;&#10;Description automatically generated">
            <a:extLst>
              <a:ext uri="{FF2B5EF4-FFF2-40B4-BE49-F238E27FC236}">
                <a16:creationId xmlns:a16="http://schemas.microsoft.com/office/drawing/2014/main" id="{889ABD5C-87D1-04B6-B6D5-568538FEA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727" y="1904903"/>
            <a:ext cx="7527351" cy="1954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4B5B03F-13DC-29C5-7172-913011C80077}"/>
              </a:ext>
            </a:extLst>
          </p:cNvPr>
          <p:cNvSpPr txBox="1"/>
          <p:nvPr/>
        </p:nvSpPr>
        <p:spPr>
          <a:xfrm>
            <a:off x="2746011" y="4788463"/>
            <a:ext cx="365197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 11.22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Isomers of 1,2-dichloroethene.</a:t>
            </a:r>
            <a:endParaRPr lang="en-I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4427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Optical isomerism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73369D-5F30-3DAD-C085-207178F0EFBE}"/>
              </a:ext>
            </a:extLst>
          </p:cNvPr>
          <p:cNvSpPr txBox="1"/>
          <p:nvPr/>
        </p:nvSpPr>
        <p:spPr>
          <a:xfrm>
            <a:off x="670709" y="124972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IN" sz="2000" spc="-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IN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IN" sz="2000" spc="-3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IN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eo</a:t>
            </a:r>
            <a:r>
              <a:rPr lang="en-IN"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N"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</a:t>
            </a:r>
            <a:r>
              <a:rPr lang="en-IN"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IN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</a:t>
            </a:r>
            <a:r>
              <a:rPr lang="en-IN"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N"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</a:t>
            </a:r>
            <a:endParaRPr lang="en-IN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ject 34">
            <a:extLst>
              <a:ext uri="{FF2B5EF4-FFF2-40B4-BE49-F238E27FC236}">
                <a16:creationId xmlns:a16="http://schemas.microsoft.com/office/drawing/2014/main" id="{6B76590F-F395-F18D-5586-189FF6F84C02}"/>
              </a:ext>
            </a:extLst>
          </p:cNvPr>
          <p:cNvSpPr txBox="1"/>
          <p:nvPr/>
        </p:nvSpPr>
        <p:spPr>
          <a:xfrm>
            <a:off x="6481460" y="5064717"/>
            <a:ext cx="133223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70"/>
              </a:spcBef>
            </a:pPr>
            <a:r>
              <a:rPr sz="2400" spc="-35" dirty="0">
                <a:latin typeface="Calibri"/>
                <a:cs typeface="Calibri"/>
              </a:rPr>
              <a:t>c</a:t>
            </a:r>
            <a:r>
              <a:rPr sz="2400" spc="-15" dirty="0">
                <a:latin typeface="Calibri"/>
                <a:cs typeface="Calibri"/>
              </a:rPr>
              <a:t>a</a:t>
            </a:r>
            <a:r>
              <a:rPr sz="2400" spc="-55" dirty="0">
                <a:latin typeface="Calibri"/>
                <a:cs typeface="Calibri"/>
              </a:rPr>
              <a:t>r</a:t>
            </a:r>
            <a:r>
              <a:rPr sz="2400" spc="-10" dirty="0">
                <a:latin typeface="Calibri"/>
                <a:cs typeface="Calibri"/>
              </a:rPr>
              <a:t>a</a:t>
            </a:r>
            <a:r>
              <a:rPr sz="2400" spc="-45" dirty="0">
                <a:latin typeface="Calibri"/>
                <a:cs typeface="Calibri"/>
              </a:rPr>
              <a:t>w</a:t>
            </a:r>
            <a:r>
              <a:rPr sz="2400" spc="-50" dirty="0">
                <a:latin typeface="Calibri"/>
                <a:cs typeface="Calibri"/>
              </a:rPr>
              <a:t>a</a:t>
            </a:r>
            <a:r>
              <a:rPr sz="2400" spc="-15" dirty="0">
                <a:latin typeface="Calibri"/>
                <a:cs typeface="Calibri"/>
              </a:rPr>
              <a:t>y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14" name="object 35">
            <a:extLst>
              <a:ext uri="{FF2B5EF4-FFF2-40B4-BE49-F238E27FC236}">
                <a16:creationId xmlns:a16="http://schemas.microsoft.com/office/drawing/2014/main" id="{EA10726E-5304-7442-1DB6-6748D656ED55}"/>
              </a:ext>
            </a:extLst>
          </p:cNvPr>
          <p:cNvSpPr txBox="1"/>
          <p:nvPr/>
        </p:nvSpPr>
        <p:spPr>
          <a:xfrm>
            <a:off x="2352506" y="5095875"/>
            <a:ext cx="1208405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15"/>
              </a:spcBef>
            </a:pPr>
            <a:r>
              <a:rPr sz="2400" dirty="0">
                <a:latin typeface="Calibri"/>
                <a:cs typeface="Calibri"/>
              </a:rPr>
              <a:t>mi</a:t>
            </a:r>
            <a:r>
              <a:rPr sz="2400" spc="-30" dirty="0">
                <a:latin typeface="Calibri"/>
                <a:cs typeface="Calibri"/>
              </a:rPr>
              <a:t>n</a:t>
            </a:r>
            <a:r>
              <a:rPr sz="2400" dirty="0">
                <a:latin typeface="Calibri"/>
                <a:cs typeface="Calibri"/>
              </a:rPr>
              <a:t>t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39EF94F-5A62-86A2-3BB7-1515A534E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78" y="1810072"/>
            <a:ext cx="6868422" cy="32546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152A666-16CA-21E2-549D-F8F01921EA8B}"/>
              </a:ext>
            </a:extLst>
          </p:cNvPr>
          <p:cNvSpPr txBox="1"/>
          <p:nvPr/>
        </p:nvSpPr>
        <p:spPr>
          <a:xfrm>
            <a:off x="2491228" y="5608275"/>
            <a:ext cx="416154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 11.23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Two of the stereoisomers of carvone.</a:t>
            </a:r>
            <a:endParaRPr lang="en-I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928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Types of molecules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795C9D-E0DB-52F3-2D11-69320564144F}"/>
              </a:ext>
            </a:extLst>
          </p:cNvPr>
          <p:cNvSpPr txBox="1"/>
          <p:nvPr/>
        </p:nvSpPr>
        <p:spPr>
          <a:xfrm>
            <a:off x="670709" y="4347686"/>
            <a:ext cx="423466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Chirality </a:t>
            </a:r>
            <a:r>
              <a:rPr lang="en-US" sz="15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centre</a:t>
            </a: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(chiral </a:t>
            </a:r>
            <a:r>
              <a:rPr lang="en-US" sz="15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centre</a:t>
            </a:r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carbon atom with four different atoms or groups attached to it (sometimes called an asymmetric carbon atom) that makes a 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molecule chiral.</a:t>
            </a:r>
            <a:endParaRPr lang="en-IN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D4041B-38B3-E089-ED2D-F93F20D70C4F}"/>
              </a:ext>
            </a:extLst>
          </p:cNvPr>
          <p:cNvSpPr txBox="1"/>
          <p:nvPr/>
        </p:nvSpPr>
        <p:spPr>
          <a:xfrm>
            <a:off x="5056414" y="4347686"/>
            <a:ext cx="38862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Enantiomers:</a:t>
            </a:r>
            <a:r>
              <a:rPr lang="en-US" sz="15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non-superimposable mirror images of </a:t>
            </a:r>
            <a:r>
              <a:rPr lang="en-IN" sz="15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chiral molecule.</a:t>
            </a:r>
            <a:endParaRPr lang="en-IN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A723192-E5E1-E211-F14B-EBBEE07AF3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216" y="1649889"/>
            <a:ext cx="6392522" cy="234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5309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10156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Using a polarimeter to determine the direction</a:t>
            </a:r>
            <a:br>
              <a:rPr lang="en-US" dirty="0"/>
            </a:br>
            <a:r>
              <a:rPr lang="en-US" dirty="0"/>
              <a:t>in which light is rotated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403903-DEDB-C307-F678-92051ABB4ACE}"/>
              </a:ext>
            </a:extLst>
          </p:cNvPr>
          <p:cNvSpPr txBox="1"/>
          <p:nvPr/>
        </p:nvSpPr>
        <p:spPr>
          <a:xfrm>
            <a:off x="670709" y="4810873"/>
            <a:ext cx="405369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11.24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When </a:t>
            </a:r>
            <a:r>
              <a:rPr lang="en-US" sz="1500" b="0" dirty="0" err="1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polarising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filters are crossed, no light can pass through, unless it has been rotated by an optically active sample between 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the first and second filters.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4A0ADE-44A6-5833-607C-0A29E0130C43}"/>
              </a:ext>
            </a:extLst>
          </p:cNvPr>
          <p:cNvSpPr txBox="1"/>
          <p:nvPr/>
        </p:nvSpPr>
        <p:spPr>
          <a:xfrm>
            <a:off x="4829175" y="4810873"/>
            <a:ext cx="380847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 11.25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A simple polarimeter.</a:t>
            </a:r>
            <a:endParaRPr lang="en-I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7B1B7937-2531-DC29-412A-509870625D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5608" y="2198380"/>
            <a:ext cx="3977640" cy="2066544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6D6B6DF2-F6CF-B4F8-854F-869D4E8B66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9389" y="1688634"/>
            <a:ext cx="2703483" cy="286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728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91612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Isomers of propanol can be identified using the fingerprint region of the IR spectra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7B7CE2-DF78-7FED-F145-A5B428BBF5DF}"/>
              </a:ext>
            </a:extLst>
          </p:cNvPr>
          <p:cNvSpPr txBox="1"/>
          <p:nvPr/>
        </p:nvSpPr>
        <p:spPr>
          <a:xfrm>
            <a:off x="673126" y="4491491"/>
            <a:ext cx="389887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11.26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Infrared spectrum of propan-1-ol.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4D0CC0-E1ED-31E7-CA40-0BF7DE800AD8}"/>
              </a:ext>
            </a:extLst>
          </p:cNvPr>
          <p:cNvSpPr txBox="1"/>
          <p:nvPr/>
        </p:nvSpPr>
        <p:spPr>
          <a:xfrm>
            <a:off x="4805794" y="4479543"/>
            <a:ext cx="389887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11.27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Infrared spectrum of propan-2-ol.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9A1E21B-D014-3819-0786-52BA6BBE5D23}"/>
              </a:ext>
            </a:extLst>
          </p:cNvPr>
          <p:cNvGrpSpPr/>
          <p:nvPr/>
        </p:nvGrpSpPr>
        <p:grpSpPr>
          <a:xfrm>
            <a:off x="602486" y="1737343"/>
            <a:ext cx="7983021" cy="2616427"/>
            <a:chOff x="2455635" y="2621674"/>
            <a:chExt cx="6567104" cy="1936675"/>
          </a:xfrm>
        </p:grpSpPr>
        <p:pic>
          <p:nvPicPr>
            <p:cNvPr id="14" name="Picture 13" descr="A picture containing text, font, plot, line&#10;&#10;Description automatically generated">
              <a:extLst>
                <a:ext uri="{FF2B5EF4-FFF2-40B4-BE49-F238E27FC236}">
                  <a16:creationId xmlns:a16="http://schemas.microsoft.com/office/drawing/2014/main" id="{00CCB9C9-6FC4-A0D1-3667-B4E71C2D1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75323" y="2621674"/>
              <a:ext cx="2947416" cy="1923288"/>
            </a:xfrm>
            <a:prstGeom prst="rect">
              <a:avLst/>
            </a:prstGeom>
          </p:spPr>
        </p:pic>
        <p:pic>
          <p:nvPicPr>
            <p:cNvPr id="15" name="Picture 14" descr="A red line graph showing the number of ch3 ch&#10;&#10;Description automatically generated with medium confidence">
              <a:extLst>
                <a:ext uri="{FF2B5EF4-FFF2-40B4-BE49-F238E27FC236}">
                  <a16:creationId xmlns:a16="http://schemas.microsoft.com/office/drawing/2014/main" id="{859EF87C-3DD2-E7A2-A9FC-99BCAFFC46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55635" y="2763077"/>
              <a:ext cx="2941320" cy="17952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5294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Different vibrational modes of water molecules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9C3731-CA24-3910-27D8-ABD168CCE723}"/>
              </a:ext>
            </a:extLst>
          </p:cNvPr>
          <p:cNvSpPr txBox="1"/>
          <p:nvPr/>
        </p:nvSpPr>
        <p:spPr>
          <a:xfrm>
            <a:off x="2500331" y="4350717"/>
            <a:ext cx="414333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Video 11.1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Vibrational modes of water molecules.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A red and white molecule&#10;&#10;Description automatically generated">
            <a:extLst>
              <a:ext uri="{FF2B5EF4-FFF2-40B4-BE49-F238E27FC236}">
                <a16:creationId xmlns:a16="http://schemas.microsoft.com/office/drawing/2014/main" id="{6E12C997-AC29-15A3-5AE8-158070BBD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639" y="2451336"/>
            <a:ext cx="8342722" cy="148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5813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Mass spectrometry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EACFF9-064E-744A-5537-8504C6E0BE7C}"/>
              </a:ext>
            </a:extLst>
          </p:cNvPr>
          <p:cNvSpPr txBox="1"/>
          <p:nvPr/>
        </p:nvSpPr>
        <p:spPr>
          <a:xfrm>
            <a:off x="2189529" y="5602719"/>
            <a:ext cx="476494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11.28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The mass spectrum of propane: CH</a:t>
            </a:r>
            <a:r>
              <a:rPr lang="en-US" sz="1500" b="0" baseline="-2500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3</a:t>
            </a: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CH</a:t>
            </a:r>
            <a:r>
              <a:rPr lang="en-US" sz="1500" b="0" baseline="-2500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CH</a:t>
            </a:r>
            <a:r>
              <a:rPr lang="en-US" sz="1500" b="0" baseline="-2500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3</a:t>
            </a: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Chart, histogram&#10;&#10;Description automatically generated">
            <a:extLst>
              <a:ext uri="{FF2B5EF4-FFF2-40B4-BE49-F238E27FC236}">
                <a16:creationId xmlns:a16="http://schemas.microsoft.com/office/drawing/2014/main" id="{49781AE5-930C-AEF0-C8F9-59E120F22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9042" y="1733631"/>
            <a:ext cx="5615182" cy="371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08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4633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Homologous series</a:t>
            </a:r>
            <a:endParaRPr lang="en-GB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4C2201D0-D5BB-2FB4-4774-BE59F0646E86}"/>
              </a:ext>
            </a:extLst>
          </p:cNvPr>
          <p:cNvSpPr txBox="1"/>
          <p:nvPr/>
        </p:nvSpPr>
        <p:spPr>
          <a:xfrm>
            <a:off x="802433" y="1389442"/>
            <a:ext cx="7670858" cy="29255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5760" marR="544195" indent="-365760">
              <a:lnSpc>
                <a:spcPct val="80000"/>
              </a:lnSpc>
              <a:spcBef>
                <a:spcPts val="1200"/>
              </a:spcBef>
              <a:buFont typeface="Arial"/>
              <a:buChar char="•"/>
              <a:tabLst>
                <a:tab pos="241300" algn="l"/>
              </a:tabLst>
            </a:pP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ho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olo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c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ompou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fu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nctional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ou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whe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each m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mber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di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5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4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m the 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 </a:t>
            </a:r>
            <a:br>
              <a:rPr lang="en-IN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CH</a:t>
            </a:r>
            <a:r>
              <a:rPr sz="20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65760" indent="-36576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41300" algn="l"/>
              </a:tabLst>
            </a:pP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homolo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usual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y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describe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 g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ne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ula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, e</a:t>
            </a:r>
            <a:r>
              <a:rPr sz="2000" spc="15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g.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2000" i="1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2000" i="0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sz="2000" i="0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000" i="1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900" i="1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i="0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900" i="0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i="0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anes.</a:t>
            </a:r>
          </a:p>
          <a:p>
            <a:pPr marL="365760" indent="-36576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41300" algn="l"/>
              </a:tabLst>
            </a:pP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 m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mbe</a:t>
            </a:r>
            <a:r>
              <a:rPr sz="2000" spc="-4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omo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sh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lar</a:t>
            </a:r>
            <a:r>
              <a:rPr sz="2000" spc="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IN" sz="2000" spc="3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al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operties.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5760" marR="153035" indent="-365760">
              <a:lnSpc>
                <a:spcPts val="1920"/>
              </a:lnSpc>
              <a:spcBef>
                <a:spcPts val="1200"/>
              </a:spcBef>
              <a:buFont typeface="Arial"/>
              <a:buChar char="•"/>
              <a:tabLst>
                <a:tab pos="241300" algn="l"/>
              </a:tabLst>
            </a:pP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e m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mbe</a:t>
            </a:r>
            <a:r>
              <a:rPr sz="2000" spc="-4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omo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ou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se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sh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sz="2000" spc="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ad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tion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2000" spc="-3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-10" dirty="0">
                <a:latin typeface="Calibri" panose="020F0502020204030204" pitchFamily="34" charset="0"/>
                <a:cs typeface="Calibri" panose="020F0502020204030204" pitchFamily="34" charset="0"/>
              </a:rPr>
              <a:t>ic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sz="20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200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opertie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suc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20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boil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ing </a:t>
            </a:r>
            <a:r>
              <a:rPr sz="2000" spc="-5" dirty="0">
                <a:latin typeface="Calibri" panose="020F0502020204030204" pitchFamily="34" charset="0"/>
                <a:cs typeface="Calibri" panose="020F0502020204030204" pitchFamily="34" charset="0"/>
              </a:rPr>
              <a:t>poi</a:t>
            </a:r>
            <a:r>
              <a:rPr sz="2000" spc="-2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2000" dirty="0">
                <a:latin typeface="Calibri" panose="020F0502020204030204" pitchFamily="34" charset="0"/>
                <a:cs typeface="Calibri" panose="020F0502020204030204" pitchFamily="34" charset="0"/>
              </a:rPr>
              <a:t>t.</a:t>
            </a:r>
          </a:p>
        </p:txBody>
      </p:sp>
    </p:spTree>
    <p:extLst>
      <p:ext uri="{BB962C8B-B14F-4D97-AF65-F5344CB8AC3E}">
        <p14:creationId xmlns:p14="http://schemas.microsoft.com/office/powerpoint/2010/main" val="35968471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aseline="30000" dirty="0"/>
              <a:t>1</a:t>
            </a:r>
            <a:r>
              <a:rPr lang="en-US" dirty="0"/>
              <a:t>H nuclear magnetic resonance (NMR)</a:t>
            </a:r>
            <a:endParaRPr lang="en-GB" dirty="0"/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55799885-F828-1EC6-C0CA-4622D72F56FE}"/>
              </a:ext>
            </a:extLst>
          </p:cNvPr>
          <p:cNvSpPr txBox="1"/>
          <p:nvPr/>
        </p:nvSpPr>
        <p:spPr>
          <a:xfrm>
            <a:off x="670709" y="1225677"/>
            <a:ext cx="875728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Lookin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2000" spc="-2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2000" spc="1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 </a:t>
            </a:r>
            <a:r>
              <a:rPr sz="2000" spc="-2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sz="2000" spc="-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om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2000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z="2000" spc="-1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mo</a:t>
            </a:r>
            <a:r>
              <a:rPr sz="2000" spc="-1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ecule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B6B2EA-6FA3-FA82-5ECC-E9814998606F}"/>
              </a:ext>
            </a:extLst>
          </p:cNvPr>
          <p:cNvSpPr txBox="1"/>
          <p:nvPr/>
        </p:nvSpPr>
        <p:spPr>
          <a:xfrm>
            <a:off x="670709" y="5583126"/>
            <a:ext cx="825421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11.29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The low-resolution NMR spectrum of </a:t>
            </a:r>
            <a:r>
              <a:rPr lang="en-US" sz="1500" b="0" dirty="0" err="1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propanal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CH</a:t>
            </a:r>
            <a:r>
              <a:rPr lang="en-US" sz="1500" b="0" baseline="-2500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3</a:t>
            </a: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CH</a:t>
            </a:r>
            <a:r>
              <a:rPr lang="en-US" sz="1500" b="0" baseline="-2500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CHO. The integration trace </a:t>
            </a:r>
            <a:b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allows us to work out the ratio of the numbers of protons in each environment.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 descr="Diagram&#10;&#10;Description automatically generated with low confidence">
            <a:extLst>
              <a:ext uri="{FF2B5EF4-FFF2-40B4-BE49-F238E27FC236}">
                <a16:creationId xmlns:a16="http://schemas.microsoft.com/office/drawing/2014/main" id="{4FD21CC5-E397-3C13-7C66-057ABA3630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5576" y="1566327"/>
            <a:ext cx="5802474" cy="386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6900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High-resolution NMR spectrum</a:t>
            </a:r>
            <a:endParaRPr lang="en-GB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A65545D-BA24-17A0-27CC-7FDFA596DE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972208"/>
              </p:ext>
            </p:extLst>
          </p:nvPr>
        </p:nvGraphicFramePr>
        <p:xfrm>
          <a:off x="4458876" y="1390679"/>
          <a:ext cx="4218594" cy="40631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0593">
                  <a:extLst>
                    <a:ext uri="{9D8B030D-6E8A-4147-A177-3AD203B41FA5}">
                      <a16:colId xmlns:a16="http://schemas.microsoft.com/office/drawing/2014/main" val="3448713531"/>
                    </a:ext>
                  </a:extLst>
                </a:gridCol>
                <a:gridCol w="1398791">
                  <a:extLst>
                    <a:ext uri="{9D8B030D-6E8A-4147-A177-3AD203B41FA5}">
                      <a16:colId xmlns:a16="http://schemas.microsoft.com/office/drawing/2014/main" val="3829265057"/>
                    </a:ext>
                  </a:extLst>
                </a:gridCol>
                <a:gridCol w="919210">
                  <a:extLst>
                    <a:ext uri="{9D8B030D-6E8A-4147-A177-3AD203B41FA5}">
                      <a16:colId xmlns:a16="http://schemas.microsoft.com/office/drawing/2014/main" val="3733027514"/>
                    </a:ext>
                  </a:extLst>
                </a:gridCol>
              </a:tblGrid>
              <a:tr h="91913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IN" sz="1600" kern="1200" spc="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IN" sz="1600" kern="1200" spc="-1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of</a:t>
                      </a:r>
                      <a:r>
                        <a:rPr lang="en-IN" sz="1600" kern="1200" spc="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</a:t>
                      </a:r>
                      <a:r>
                        <a:rPr lang="en-IN" sz="1600" kern="1200" spc="-1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IN" sz="1600" kern="1200" spc="-2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600" kern="1200" spc="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IN" sz="1600" kern="1200" spc="-2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 </a:t>
                      </a: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r>
                        <a:rPr lang="en-IN" sz="1600" kern="1200" spc="-3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600" kern="1200" spc="-1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IN" sz="1600" kern="1200" spc="3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on adjac</a:t>
                      </a: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IN" sz="1600" kern="1200" spc="-2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IN" sz="1600" kern="1200" spc="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 </a:t>
                      </a:r>
                      <a:r>
                        <a:rPr lang="en-IN" sz="1600" kern="1200" spc="-1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600" kern="1200" spc="-1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ms</a:t>
                      </a:r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IN" sz="1600" kern="1200" spc="-3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r>
                        <a:rPr lang="en-IN" sz="1600" kern="1200" spc="-1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600" kern="1200" spc="-2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tt</a:t>
                      </a: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ern</a:t>
                      </a:r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</a:t>
                      </a:r>
                      <a:r>
                        <a:rPr lang="en-IN" sz="1600" kern="1200" spc="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ag</a:t>
                      </a:r>
                      <a:r>
                        <a:rPr lang="en-IN" sz="1600" kern="1200" spc="-4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</a:t>
                      </a:r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3440911"/>
                  </a:ext>
                </a:extLst>
              </a:tr>
              <a:tr h="10772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IN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kern="1200" spc="-1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:1</a:t>
                      </a:r>
                      <a:r>
                        <a:rPr lang="en-IN" sz="1600" kern="1200" spc="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do</a:t>
                      </a:r>
                      <a:r>
                        <a:rPr lang="en-IN" sz="1600" kern="1200" spc="-1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blet</a:t>
                      </a:r>
                      <a:endParaRPr lang="en-IN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775887"/>
                  </a:ext>
                </a:extLst>
              </a:tr>
              <a:tr h="10609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kern="120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IN" sz="16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kern="1200" spc="-1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:2:1 </a:t>
                      </a: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trip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  <a:endParaRPr lang="en-IN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413558"/>
                  </a:ext>
                </a:extLst>
              </a:tr>
              <a:tr h="65964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en-IN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kern="1200" spc="-1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:3:</a:t>
                      </a: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:1</a:t>
                      </a:r>
                      <a:r>
                        <a:rPr lang="en-IN" sz="1600" kern="1200" spc="-1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q</a:t>
                      </a:r>
                      <a:r>
                        <a:rPr lang="en-IN" sz="1600" kern="1200" spc="-4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16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600" kern="1200" spc="-2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IN" sz="16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tet</a:t>
                      </a:r>
                      <a:endParaRPr lang="en-IN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971856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5EA7CAC-0770-4F34-FDED-F1DE4842C43D}"/>
              </a:ext>
            </a:extLst>
          </p:cNvPr>
          <p:cNvSpPr txBox="1"/>
          <p:nvPr/>
        </p:nvSpPr>
        <p:spPr>
          <a:xfrm>
            <a:off x="670709" y="3928668"/>
            <a:ext cx="311752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11.30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High-resolution NMR spectrum of ethanol.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Chart, histogram&#10;&#10;Description automatically generated">
            <a:extLst>
              <a:ext uri="{FF2B5EF4-FFF2-40B4-BE49-F238E27FC236}">
                <a16:creationId xmlns:a16="http://schemas.microsoft.com/office/drawing/2014/main" id="{29F90EE8-BEF0-C645-60F5-30F2BC5B6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79" y="1517046"/>
            <a:ext cx="3739772" cy="20607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A2B63C-105D-DF61-2328-9058FCF154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523" y="2413682"/>
            <a:ext cx="146304" cy="8961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5C1B05-DA53-4021-FE01-130B0B5045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7615" y="3457281"/>
            <a:ext cx="198120" cy="896112"/>
          </a:xfrm>
          <a:prstGeom prst="rect">
            <a:avLst/>
          </a:prstGeom>
        </p:spPr>
      </p:pic>
      <p:pic>
        <p:nvPicPr>
          <p:cNvPr id="13" name="Picture 12" descr="A picture containing plant&#10;&#10;Description automatically generated">
            <a:extLst>
              <a:ext uri="{FF2B5EF4-FFF2-40B4-BE49-F238E27FC236}">
                <a16:creationId xmlns:a16="http://schemas.microsoft.com/office/drawing/2014/main" id="{138B3929-C06B-6F3F-98A8-511934A9FA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5611" y="4492093"/>
            <a:ext cx="262128" cy="8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703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7" y="535607"/>
            <a:ext cx="8174713" cy="98210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Complete the table with different types of formulas</a:t>
            </a:r>
            <a:br>
              <a:rPr lang="en-US" dirty="0"/>
            </a:br>
            <a:r>
              <a:rPr lang="en-US" dirty="0"/>
              <a:t>for the members of the alkane homologous series</a:t>
            </a:r>
            <a:endParaRPr lang="en-GB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24D2948-F989-3331-69B7-B14F25ACC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296853"/>
              </p:ext>
            </p:extLst>
          </p:nvPr>
        </p:nvGraphicFramePr>
        <p:xfrm>
          <a:off x="769784" y="1517713"/>
          <a:ext cx="7941433" cy="427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5027">
                  <a:extLst>
                    <a:ext uri="{9D8B030D-6E8A-4147-A177-3AD203B41FA5}">
                      <a16:colId xmlns:a16="http://schemas.microsoft.com/office/drawing/2014/main" val="886931852"/>
                    </a:ext>
                  </a:extLst>
                </a:gridCol>
                <a:gridCol w="1234440">
                  <a:extLst>
                    <a:ext uri="{9D8B030D-6E8A-4147-A177-3AD203B41FA5}">
                      <a16:colId xmlns:a16="http://schemas.microsoft.com/office/drawing/2014/main" val="1724669815"/>
                    </a:ext>
                  </a:extLst>
                </a:gridCol>
                <a:gridCol w="1234440">
                  <a:extLst>
                    <a:ext uri="{9D8B030D-6E8A-4147-A177-3AD203B41FA5}">
                      <a16:colId xmlns:a16="http://schemas.microsoft.com/office/drawing/2014/main" val="3081825318"/>
                    </a:ext>
                  </a:extLst>
                </a:gridCol>
                <a:gridCol w="2013763">
                  <a:extLst>
                    <a:ext uri="{9D8B030D-6E8A-4147-A177-3AD203B41FA5}">
                      <a16:colId xmlns:a16="http://schemas.microsoft.com/office/drawing/2014/main" val="2336280382"/>
                    </a:ext>
                  </a:extLst>
                </a:gridCol>
                <a:gridCol w="2013763">
                  <a:extLst>
                    <a:ext uri="{9D8B030D-6E8A-4147-A177-3AD203B41FA5}">
                      <a16:colId xmlns:a16="http://schemas.microsoft.com/office/drawing/2014/main" val="2965513758"/>
                    </a:ext>
                  </a:extLst>
                </a:gridCol>
              </a:tblGrid>
              <a:tr h="25106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Name</a:t>
                      </a:r>
                      <a:endParaRPr lang="en-IN" sz="15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en-IN" sz="15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olecular f</a:t>
                      </a:r>
                      <a:r>
                        <a:rPr lang="en-IN" sz="15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5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rmula</a:t>
                      </a:r>
                      <a:endParaRPr lang="en-IN" sz="15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Empiri</a:t>
                      </a:r>
                      <a:r>
                        <a:rPr lang="en-IN" sz="1500" kern="1200" spc="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IN" sz="15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 Formula</a:t>
                      </a:r>
                      <a:endParaRPr lang="en-IN" sz="15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Struct</a:t>
                      </a:r>
                      <a:r>
                        <a:rPr lang="en-IN" sz="1500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15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ral</a:t>
                      </a:r>
                      <a:r>
                        <a:rPr lang="en-IN" sz="1500" kern="1200" spc="-1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500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formula</a:t>
                      </a:r>
                      <a:endParaRPr lang="en-IN" sz="15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478448"/>
                  </a:ext>
                </a:extLst>
              </a:tr>
              <a:tr h="251063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b="1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IN" sz="1500" b="1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500" b="1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ndensed</a:t>
                      </a:r>
                      <a:endParaRPr lang="en-IN" sz="1500" b="1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b="1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Displa</a:t>
                      </a:r>
                      <a:r>
                        <a:rPr lang="en-IN" sz="1500" b="1" kern="1200" spc="-3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r>
                        <a:rPr lang="en-IN" sz="1500" b="1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ed</a:t>
                      </a:r>
                      <a:r>
                        <a:rPr lang="en-IN" sz="1500" b="1" kern="1200" spc="1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N" sz="1500" b="1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</a:t>
                      </a:r>
                      <a:r>
                        <a:rPr lang="en-IN" sz="1500" b="1" kern="1200" spc="-5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500" b="1" kern="1200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rmula</a:t>
                      </a:r>
                      <a:endParaRPr lang="en-IN" sz="1500" b="1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22754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kern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Methane</a:t>
                      </a:r>
                      <a:endParaRPr lang="en-IN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5362863"/>
                  </a:ext>
                </a:extLst>
              </a:tr>
              <a:tr h="6443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kern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IN" sz="1500" kern="1200" spc="-1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IN" sz="1500" kern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hane</a:t>
                      </a:r>
                      <a:endParaRPr lang="en-IN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30705" algn="l"/>
                          <a:tab pos="2053590" algn="l"/>
                          <a:tab pos="2286000" algn="l"/>
                        </a:tabLst>
                      </a:pPr>
                      <a:r>
                        <a:rPr lang="en-IN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8909157"/>
                  </a:ext>
                </a:extLst>
              </a:tr>
              <a:tr h="6443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kern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</a:t>
                      </a:r>
                      <a:r>
                        <a:rPr lang="en-IN" sz="1500" kern="1200" spc="5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500" kern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</a:t>
                      </a:r>
                      <a:endParaRPr lang="en-IN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2137803"/>
                  </a:ext>
                </a:extLst>
              </a:tr>
              <a:tr h="6443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kern="1200" spc="-1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</a:t>
                      </a:r>
                      <a:r>
                        <a:rPr lang="en-IN" sz="1500" kern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utane</a:t>
                      </a:r>
                      <a:endParaRPr lang="en-IN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506345" algn="l"/>
                        </a:tabLst>
                      </a:pPr>
                      <a:r>
                        <a:rPr lang="en-IN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7521358"/>
                  </a:ext>
                </a:extLst>
              </a:tr>
              <a:tr h="6443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kern="1200" spc="-1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r>
                        <a:rPr lang="en-IN" sz="1500" kern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entane</a:t>
                      </a:r>
                      <a:endParaRPr lang="en-IN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096283"/>
                  </a:ext>
                </a:extLst>
              </a:tr>
              <a:tr h="6443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500" kern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Hexane</a:t>
                      </a:r>
                      <a:endParaRPr lang="en-IN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sz="1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7686" marR="6768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9931072"/>
                  </a:ext>
                </a:extLst>
              </a:tr>
            </a:tbl>
          </a:graphicData>
        </a:graphic>
      </p:graphicFrame>
      <p:sp>
        <p:nvSpPr>
          <p:cNvPr id="14" name="object 72">
            <a:extLst>
              <a:ext uri="{FF2B5EF4-FFF2-40B4-BE49-F238E27FC236}">
                <a16:creationId xmlns:a16="http://schemas.microsoft.com/office/drawing/2014/main" id="{71B7A0E4-37A6-0163-2020-0BFE9E192C36}"/>
              </a:ext>
            </a:extLst>
          </p:cNvPr>
          <p:cNvSpPr txBox="1"/>
          <p:nvPr/>
        </p:nvSpPr>
        <p:spPr>
          <a:xfrm>
            <a:off x="741977" y="5853347"/>
            <a:ext cx="8423957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ene</a:t>
            </a:r>
            <a:r>
              <a:rPr sz="1500" spc="-4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35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mula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500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the al</a:t>
            </a:r>
            <a:r>
              <a:rPr sz="1500" spc="-45" dirty="0"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ane</a:t>
            </a:r>
            <a:r>
              <a:rPr sz="15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homo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ou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5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er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es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is</a:t>
            </a:r>
            <a:r>
              <a:rPr sz="1500" spc="6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500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500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2n+2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sz="1500" baseline="-30092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37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1500" spc="-7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s 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5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52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500" spc="-7" dirty="0">
                <a:latin typeface="Calibri" panose="020F0502020204030204" pitchFamily="34" charset="0"/>
                <a:cs typeface="Calibri" panose="020F0502020204030204" pitchFamily="34" charset="0"/>
              </a:rPr>
              <a:t>ormul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7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f 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500" spc="7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sz="1500" spc="-60" dirty="0"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ane</a:t>
            </a:r>
            <a:r>
              <a:rPr sz="1500" spc="22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15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IN" sz="1500" spc="15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25</a:t>
            </a:r>
            <a:r>
              <a:rPr sz="1500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500" spc="-7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500" spc="-37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500" spc="-7" dirty="0">
                <a:latin typeface="Calibri" panose="020F0502020204030204" pitchFamily="34" charset="0"/>
                <a:cs typeface="Calibri" panose="020F0502020204030204" pitchFamily="34" charset="0"/>
              </a:rPr>
              <a:t>oms?</a:t>
            </a:r>
            <a:endParaRPr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BC7ACB8-0E82-55C9-7953-A5CD29641E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t="83974" b="1"/>
          <a:stretch/>
        </p:blipFill>
        <p:spPr>
          <a:xfrm>
            <a:off x="7048500" y="5164159"/>
            <a:ext cx="1420672" cy="586177"/>
          </a:xfrm>
          <a:prstGeom prst="rect">
            <a:avLst/>
          </a:prstGeom>
        </p:spPr>
      </p:pic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2750ED29-BCF7-AFEB-17E1-A4EF88CFF1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t="67256" b="16719"/>
          <a:stretch/>
        </p:blipFill>
        <p:spPr>
          <a:xfrm>
            <a:off x="7048500" y="4526789"/>
            <a:ext cx="1420672" cy="586177"/>
          </a:xfrm>
          <a:prstGeom prst="rect">
            <a:avLst/>
          </a:prstGeom>
        </p:spPr>
      </p:pic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AF12D8A0-2641-32A7-5665-AFF892BA34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t="49543" b="34432"/>
          <a:stretch/>
        </p:blipFill>
        <p:spPr>
          <a:xfrm>
            <a:off x="7048500" y="3876915"/>
            <a:ext cx="1420672" cy="586177"/>
          </a:xfrm>
          <a:prstGeom prst="rect">
            <a:avLst/>
          </a:prstGeom>
        </p:spPr>
      </p:pic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FF3B7F3B-8929-A4E2-ED5D-1D5A7EB173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t="32284" b="51691"/>
          <a:stretch/>
        </p:blipFill>
        <p:spPr>
          <a:xfrm>
            <a:off x="7048500" y="3221467"/>
            <a:ext cx="1420672" cy="586177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65959001-331A-8751-C77D-3A4CF850FD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t="15012" b="68963"/>
          <a:stretch/>
        </p:blipFill>
        <p:spPr>
          <a:xfrm>
            <a:off x="7048500" y="2592794"/>
            <a:ext cx="1420672" cy="586177"/>
          </a:xfrm>
          <a:prstGeom prst="rect">
            <a:avLst/>
          </a:prstGeom>
        </p:spPr>
      </p:pic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1642C56F-8384-7091-DC4B-E462FE0C47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t="-1060" b="85035"/>
          <a:stretch/>
        </p:blipFill>
        <p:spPr>
          <a:xfrm>
            <a:off x="7048500" y="2008418"/>
            <a:ext cx="1420672" cy="58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074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Representing molecules</a:t>
            </a:r>
            <a:endParaRPr lang="en-GB" dirty="0"/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24CB2791-B460-2C15-9E72-7C9C71D13D3D}"/>
              </a:ext>
            </a:extLst>
          </p:cNvPr>
          <p:cNvSpPr txBox="1"/>
          <p:nvPr/>
        </p:nvSpPr>
        <p:spPr>
          <a:xfrm>
            <a:off x="5662658" y="1293695"/>
            <a:ext cx="203962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IN"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s</a:t>
            </a:r>
            <a:r>
              <a:rPr sz="2000" b="1" spc="-60" dirty="0">
                <a:latin typeface="Calibri"/>
                <a:cs typeface="Calibri"/>
              </a:rPr>
              <a:t>k</a:t>
            </a:r>
            <a:r>
              <a:rPr sz="2000" b="1" spc="-5" dirty="0">
                <a:latin typeface="Calibri"/>
                <a:cs typeface="Calibri"/>
              </a:rPr>
              <a:t>el</a:t>
            </a:r>
            <a:r>
              <a:rPr sz="2000" b="1" spc="-15" dirty="0">
                <a:latin typeface="Calibri"/>
                <a:cs typeface="Calibri"/>
              </a:rPr>
              <a:t>e</a:t>
            </a:r>
            <a:r>
              <a:rPr sz="2000" b="1" spc="-25" dirty="0">
                <a:latin typeface="Calibri"/>
                <a:cs typeface="Calibri"/>
              </a:rPr>
              <a:t>t</a:t>
            </a:r>
            <a:r>
              <a:rPr sz="2000" b="1" dirty="0">
                <a:latin typeface="Calibri"/>
                <a:cs typeface="Calibri"/>
              </a:rPr>
              <a:t>al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35" dirty="0">
                <a:latin typeface="Calibri"/>
                <a:cs typeface="Calibri"/>
              </a:rPr>
              <a:t>f</a:t>
            </a:r>
            <a:r>
              <a:rPr sz="2000" b="1" dirty="0">
                <a:latin typeface="Calibri"/>
                <a:cs typeface="Calibri"/>
              </a:rPr>
              <a:t>ormula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944D7BFC-AFE1-2AEB-E852-B3554BBE884F}"/>
              </a:ext>
            </a:extLst>
          </p:cNvPr>
          <p:cNvSpPr txBox="1"/>
          <p:nvPr/>
        </p:nvSpPr>
        <p:spPr>
          <a:xfrm>
            <a:off x="1178316" y="1321437"/>
            <a:ext cx="2514600" cy="280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20" dirty="0">
                <a:latin typeface="Calibri"/>
                <a:cs typeface="Calibri"/>
              </a:rPr>
              <a:t>s</a:t>
            </a:r>
            <a:r>
              <a:rPr sz="2000" b="1" spc="-25" dirty="0">
                <a:latin typeface="Calibri"/>
                <a:cs typeface="Calibri"/>
              </a:rPr>
              <a:t>t</a:t>
            </a:r>
            <a:r>
              <a:rPr sz="2000" b="1" spc="-5" dirty="0">
                <a:latin typeface="Calibri"/>
                <a:cs typeface="Calibri"/>
              </a:rPr>
              <a:t>e</a:t>
            </a:r>
            <a:r>
              <a:rPr sz="2000" b="1" spc="-30" dirty="0">
                <a:latin typeface="Calibri"/>
                <a:cs typeface="Calibri"/>
              </a:rPr>
              <a:t>r</a:t>
            </a:r>
            <a:r>
              <a:rPr sz="2000" b="1" spc="-5" dirty="0">
                <a:latin typeface="Calibri"/>
                <a:cs typeface="Calibri"/>
              </a:rPr>
              <a:t>eoc</a:t>
            </a:r>
            <a:r>
              <a:rPr sz="2000" b="1" spc="5" dirty="0">
                <a:latin typeface="Calibri"/>
                <a:cs typeface="Calibri"/>
              </a:rPr>
              <a:t>h</a:t>
            </a:r>
            <a:r>
              <a:rPr sz="2000" b="1" spc="-5" dirty="0">
                <a:latin typeface="Calibri"/>
                <a:cs typeface="Calibri"/>
              </a:rPr>
              <a:t>emi</a:t>
            </a:r>
            <a:r>
              <a:rPr sz="2000" b="1" spc="-10" dirty="0">
                <a:latin typeface="Calibri"/>
                <a:cs typeface="Calibri"/>
              </a:rPr>
              <a:t>c</a:t>
            </a:r>
            <a:r>
              <a:rPr sz="2000" b="1" dirty="0">
                <a:latin typeface="Calibri"/>
                <a:cs typeface="Calibri"/>
              </a:rPr>
              <a:t>al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35" dirty="0">
                <a:latin typeface="Calibri"/>
                <a:cs typeface="Calibri"/>
              </a:rPr>
              <a:t>f</a:t>
            </a:r>
            <a:r>
              <a:rPr sz="2000" b="1" dirty="0">
                <a:latin typeface="Calibri"/>
                <a:cs typeface="Calibri"/>
              </a:rPr>
              <a:t>ormula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635D7A-A665-4FC5-C8F2-980262132C3E}"/>
              </a:ext>
            </a:extLst>
          </p:cNvPr>
          <p:cNvSpPr txBox="1"/>
          <p:nvPr/>
        </p:nvSpPr>
        <p:spPr>
          <a:xfrm>
            <a:off x="866651" y="5275296"/>
            <a:ext cx="3529817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 11.1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The stereochemical formula 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butane showing the tetrahedral arrangement around the carbon atoms.</a:t>
            </a:r>
            <a:endParaRPr lang="en-I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C0A2F9-CEAF-4852-74C4-DAD8754E5A80}"/>
              </a:ext>
            </a:extLst>
          </p:cNvPr>
          <p:cNvSpPr txBox="1"/>
          <p:nvPr/>
        </p:nvSpPr>
        <p:spPr>
          <a:xfrm>
            <a:off x="4396468" y="5275296"/>
            <a:ext cx="457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11.2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A skeletal formula and a displayed 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formula for 2-methylpentan-2-ol.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A close-up of a clock&#10;&#10;Description automatically generated with medium confidence">
            <a:extLst>
              <a:ext uri="{FF2B5EF4-FFF2-40B4-BE49-F238E27FC236}">
                <a16:creationId xmlns:a16="http://schemas.microsoft.com/office/drawing/2014/main" id="{8239C20C-2EAB-875E-C0BE-82D8537FF0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043" y="2055044"/>
            <a:ext cx="3201762" cy="2345241"/>
          </a:xfrm>
          <a:prstGeom prst="rect">
            <a:avLst/>
          </a:prstGeom>
        </p:spPr>
      </p:pic>
      <p:pic>
        <p:nvPicPr>
          <p:cNvPr id="4" name="Picture 3" descr="A diagram of a chemical structure&#10;&#10;Description automatically generated">
            <a:extLst>
              <a:ext uri="{FF2B5EF4-FFF2-40B4-BE49-F238E27FC236}">
                <a16:creationId xmlns:a16="http://schemas.microsoft.com/office/drawing/2014/main" id="{5D541A01-768E-2A78-78A1-88C975BECC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1601" y="1679156"/>
            <a:ext cx="2941744" cy="357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59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Chain isomers</a:t>
            </a:r>
            <a:endParaRPr lang="en-GB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E5BC510-52AC-85CD-C5CD-F8E941CFECCE}"/>
              </a:ext>
            </a:extLst>
          </p:cNvPr>
          <p:cNvSpPr txBox="1"/>
          <p:nvPr/>
        </p:nvSpPr>
        <p:spPr>
          <a:xfrm>
            <a:off x="686366" y="5836595"/>
            <a:ext cx="471963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11.3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Structures of the isomers of C</a:t>
            </a:r>
            <a:r>
              <a:rPr lang="en-US" sz="1500" b="0" baseline="-2500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5</a:t>
            </a: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H</a:t>
            </a:r>
            <a:r>
              <a:rPr lang="en-US" sz="1500" b="0" baseline="-2500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12</a:t>
            </a: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8E0FEC16-2C19-02D5-B566-8774E0FFB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530" y="1422918"/>
            <a:ext cx="3034681" cy="13344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9665AC-669D-F344-0A1C-B394275C377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676398" y="1189548"/>
            <a:ext cx="2390756" cy="2049220"/>
          </a:xfrm>
          <a:prstGeom prst="rect">
            <a:avLst/>
          </a:prstGeom>
        </p:spPr>
      </p:pic>
      <p:pic>
        <p:nvPicPr>
          <p:cNvPr id="8" name="Picture 7" descr="Chart, diagram&#10;&#10;Description automatically generated">
            <a:extLst>
              <a:ext uri="{FF2B5EF4-FFF2-40B4-BE49-F238E27FC236}">
                <a16:creationId xmlns:a16="http://schemas.microsoft.com/office/drawing/2014/main" id="{3EA27545-51E8-7613-415E-A2D96DAA80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3562" y="3058972"/>
            <a:ext cx="2281053" cy="268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35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Some isomers of C</a:t>
            </a:r>
            <a:r>
              <a:rPr lang="en-US" baseline="-25000" dirty="0"/>
              <a:t>5</a:t>
            </a:r>
            <a:r>
              <a:rPr lang="en-US" dirty="0"/>
              <a:t>H</a:t>
            </a:r>
            <a:r>
              <a:rPr lang="en-US" baseline="-25000" dirty="0"/>
              <a:t>12</a:t>
            </a:r>
            <a:r>
              <a:rPr lang="en-US" dirty="0"/>
              <a:t>O</a:t>
            </a:r>
            <a:endParaRPr lang="en-GB" dirty="0"/>
          </a:p>
        </p:txBody>
      </p:sp>
      <p:sp>
        <p:nvSpPr>
          <p:cNvPr id="4" name="object 69">
            <a:extLst>
              <a:ext uri="{FF2B5EF4-FFF2-40B4-BE49-F238E27FC236}">
                <a16:creationId xmlns:a16="http://schemas.microsoft.com/office/drawing/2014/main" id="{BEC7BA64-C62A-AAB0-8693-4076B82EE4A6}"/>
              </a:ext>
            </a:extLst>
          </p:cNvPr>
          <p:cNvSpPr txBox="1"/>
          <p:nvPr/>
        </p:nvSpPr>
        <p:spPr>
          <a:xfrm>
            <a:off x="763535" y="1196086"/>
            <a:ext cx="7866800" cy="538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50" b="1" spc="-5" dirty="0">
                <a:latin typeface="Calibri" panose="020F0502020204030204" pitchFamily="34" charset="0"/>
                <a:cs typeface="Calibri" panose="020F0502020204030204" pitchFamily="34" charset="0"/>
              </a:rPr>
              <a:t>Stru</a:t>
            </a:r>
            <a:r>
              <a:rPr sz="1750" b="1" spc="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750" b="1" dirty="0">
                <a:latin typeface="Calibri" panose="020F0502020204030204" pitchFamily="34" charset="0"/>
                <a:cs typeface="Calibri" panose="020F0502020204030204" pitchFamily="34" charset="0"/>
              </a:rPr>
              <a:t>tu</a:t>
            </a:r>
            <a:r>
              <a:rPr sz="1750" b="1" spc="-3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750" b="1" dirty="0">
                <a:latin typeface="Calibri" panose="020F0502020204030204" pitchFamily="34" charset="0"/>
                <a:cs typeface="Calibri" panose="020F0502020204030204" pitchFamily="34" charset="0"/>
              </a:rPr>
              <a:t>al </a:t>
            </a:r>
            <a:r>
              <a:rPr sz="1750" b="1" spc="-5" dirty="0">
                <a:latin typeface="Calibri" panose="020F0502020204030204" pitchFamily="34" charset="0"/>
                <a:cs typeface="Calibri" panose="020F0502020204030204" pitchFamily="34" charset="0"/>
              </a:rPr>
              <a:t>iso</a:t>
            </a:r>
            <a:r>
              <a:rPr sz="1750" b="1" spc="-1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1750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750" b="1" spc="-4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750" b="1" spc="-5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1750" b="1" spc="-5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1750" spc="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750" spc="-30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750" spc="-14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750" spc="-14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mo</a:t>
            </a:r>
            <a:r>
              <a:rPr sz="1750" spc="-3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750" spc="-1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spc="-1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1750" spc="-5" dirty="0">
                <a:latin typeface="Calibri" panose="020F0502020204030204" pitchFamily="34" charset="0"/>
                <a:cs typeface="Calibri" panose="020F0502020204030204" pitchFamily="34" charset="0"/>
              </a:rPr>
              <a:t>ompou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750" spc="-5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750" spc="-16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sz="1750" spc="-2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750" spc="-1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spc="-5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750" spc="-3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750" spc="-30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750" spc="-14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750" spc="-1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spc="-5" dirty="0">
                <a:latin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sz="1750" spc="-1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750" spc="-1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mo</a:t>
            </a:r>
            <a:r>
              <a:rPr sz="1750" spc="-1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ecular</a:t>
            </a:r>
            <a:r>
              <a:rPr sz="1750" spc="-1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spc="-4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750" spc="-5" dirty="0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sz="1750" spc="-1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1750" spc="-5" dirty="0">
                <a:latin typeface="Calibri" panose="020F0502020204030204" pitchFamily="34" charset="0"/>
                <a:cs typeface="Calibri" panose="020F0502020204030204" pitchFamily="34" charset="0"/>
              </a:rPr>
              <a:t>ul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750" spc="-1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but</a:t>
            </a:r>
            <a:r>
              <a:rPr lang="en-US" sz="17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spc="-5" dirty="0">
                <a:latin typeface="Calibri" panose="020F0502020204030204" pitchFamily="34" charset="0"/>
                <a:cs typeface="Calibri" panose="020F0502020204030204" pitchFamily="34" charset="0"/>
              </a:rPr>
              <a:t>di</a:t>
            </a:r>
            <a:r>
              <a:rPr sz="1750" spc="-25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750" spc="-5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750" spc="-3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750" spc="-2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750" spc="-114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spc="-3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tructu</a:t>
            </a:r>
            <a:r>
              <a:rPr sz="1750" spc="-4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sz="1750" spc="-1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50" spc="-4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750" spc="-5" dirty="0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sz="1750" spc="-15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1750" spc="-5" dirty="0">
                <a:latin typeface="Calibri" panose="020F0502020204030204" pitchFamily="34" charset="0"/>
                <a:cs typeface="Calibri" panose="020F0502020204030204" pitchFamily="34" charset="0"/>
              </a:rPr>
              <a:t>ula</a:t>
            </a:r>
            <a:r>
              <a:rPr sz="1750" spc="-1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1750" spc="-10" dirty="0">
                <a:latin typeface="Calibri" panose="020F0502020204030204" pitchFamily="34" charset="0"/>
                <a:cs typeface="Calibri" panose="020F0502020204030204" pitchFamily="34" charset="0"/>
              </a:rPr>
              <a:t>; i.e., the atoms are joined together in a different way</a:t>
            </a:r>
            <a:r>
              <a:rPr sz="175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7" name="object 67">
            <a:extLst>
              <a:ext uri="{FF2B5EF4-FFF2-40B4-BE49-F238E27FC236}">
                <a16:creationId xmlns:a16="http://schemas.microsoft.com/office/drawing/2014/main" id="{0E53B316-01B9-F0B1-2D65-82AD15EF4FC3}"/>
              </a:ext>
            </a:extLst>
          </p:cNvPr>
          <p:cNvSpPr txBox="1"/>
          <p:nvPr/>
        </p:nvSpPr>
        <p:spPr>
          <a:xfrm>
            <a:off x="763534" y="3864388"/>
            <a:ext cx="3053566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Fi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500" b="1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500" b="1" spc="-15" dirty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  <a:r>
              <a:rPr lang="en-US"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1500" b="1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os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ti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nal</a:t>
            </a:r>
            <a:r>
              <a:rPr sz="15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ome</a:t>
            </a:r>
            <a:r>
              <a:rPr sz="1500" spc="-3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</a:p>
        </p:txBody>
      </p:sp>
      <p:sp>
        <p:nvSpPr>
          <p:cNvPr id="9" name="object 70">
            <a:extLst>
              <a:ext uri="{FF2B5EF4-FFF2-40B4-BE49-F238E27FC236}">
                <a16:creationId xmlns:a16="http://schemas.microsoft.com/office/drawing/2014/main" id="{A68E3EA5-C98D-766B-AE56-2148088CE9EB}"/>
              </a:ext>
            </a:extLst>
          </p:cNvPr>
          <p:cNvSpPr txBox="1"/>
          <p:nvPr/>
        </p:nvSpPr>
        <p:spPr>
          <a:xfrm>
            <a:off x="777096" y="5811616"/>
            <a:ext cx="344957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ig</a:t>
            </a:r>
            <a:r>
              <a:rPr sz="1500" b="1" spc="-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b="1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sz="1500" b="1" spc="-5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15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1500" b="1" spc="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nctio</a:t>
            </a:r>
            <a:r>
              <a:rPr sz="1500" spc="5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sz="1500"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1500" spc="-2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spc="-5" dirty="0">
                <a:latin typeface="Calibri" panose="020F0502020204030204" pitchFamily="34" charset="0"/>
                <a:cs typeface="Calibri" panose="020F0502020204030204" pitchFamily="34" charset="0"/>
              </a:rPr>
              <a:t>ou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sz="15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isome</a:t>
            </a:r>
            <a:r>
              <a:rPr sz="1500" spc="-25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5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6873D88-426D-E2D0-0486-39A1C1455F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762442"/>
              </p:ext>
            </p:extLst>
          </p:nvPr>
        </p:nvGraphicFramePr>
        <p:xfrm>
          <a:off x="804824" y="1852127"/>
          <a:ext cx="7551390" cy="1627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7639">
                  <a:extLst>
                    <a:ext uri="{9D8B030D-6E8A-4147-A177-3AD203B41FA5}">
                      <a16:colId xmlns:a16="http://schemas.microsoft.com/office/drawing/2014/main" val="1161153049"/>
                    </a:ext>
                  </a:extLst>
                </a:gridCol>
                <a:gridCol w="2500732">
                  <a:extLst>
                    <a:ext uri="{9D8B030D-6E8A-4147-A177-3AD203B41FA5}">
                      <a16:colId xmlns:a16="http://schemas.microsoft.com/office/drawing/2014/main" val="256890749"/>
                    </a:ext>
                  </a:extLst>
                </a:gridCol>
                <a:gridCol w="2563019">
                  <a:extLst>
                    <a:ext uri="{9D8B030D-6E8A-4147-A177-3AD203B41FA5}">
                      <a16:colId xmlns:a16="http://schemas.microsoft.com/office/drawing/2014/main" val="2901453242"/>
                    </a:ext>
                  </a:extLst>
                </a:gridCol>
              </a:tblGrid>
              <a:tr h="299402">
                <a:tc>
                  <a:txBody>
                    <a:bodyPr/>
                    <a:lstStyle/>
                    <a:p>
                      <a:pPr marL="347345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spc="-5" dirty="0">
                          <a:solidFill>
                            <a:sysClr val="windowText" lastClr="000000"/>
                          </a:solidFill>
                          <a:effectLst/>
                        </a:rPr>
                        <a:t>–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OH </a:t>
                      </a:r>
                      <a:r>
                        <a:rPr lang="en-IN" sz="1200" kern="1200" spc="5" dirty="0">
                          <a:solidFill>
                            <a:sysClr val="windowText" lastClr="000000"/>
                          </a:solidFill>
                          <a:effectLst/>
                        </a:rPr>
                        <a:t>a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ttached</a:t>
                      </a:r>
                      <a:r>
                        <a:rPr lang="en-IN" sz="1200" kern="1200" spc="-3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to</a:t>
                      </a:r>
                      <a:r>
                        <a:rPr lang="en-IN" sz="1200" kern="1200" spc="-5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carbon</a:t>
                      </a:r>
                      <a:r>
                        <a:rPr lang="en-IN" sz="1200" kern="1200" spc="-2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spc="-5" dirty="0">
                          <a:solidFill>
                            <a:sysClr val="windowText" lastClr="000000"/>
                          </a:solidFill>
                          <a:effectLst/>
                        </a:rPr>
                        <a:t>–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OH </a:t>
                      </a:r>
                      <a:r>
                        <a:rPr lang="en-IN" sz="1200" kern="1200" spc="5" dirty="0">
                          <a:solidFill>
                            <a:sysClr val="windowText" lastClr="000000"/>
                          </a:solidFill>
                          <a:effectLst/>
                        </a:rPr>
                        <a:t>a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ttached</a:t>
                      </a:r>
                      <a:r>
                        <a:rPr lang="en-IN" sz="1200" kern="1200" spc="-3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to</a:t>
                      </a:r>
                      <a:r>
                        <a:rPr lang="en-IN" sz="1200" kern="1200" spc="-5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carbon</a:t>
                      </a:r>
                      <a:r>
                        <a:rPr lang="en-IN" sz="1200" kern="1200" spc="-2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47345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kern="1200" spc="-5" dirty="0">
                          <a:solidFill>
                            <a:sysClr val="windowText" lastClr="000000"/>
                          </a:solidFill>
                          <a:effectLst/>
                        </a:rPr>
                        <a:t>–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OH </a:t>
                      </a:r>
                      <a:r>
                        <a:rPr lang="en-IN" sz="1200" kern="1200" spc="5" dirty="0">
                          <a:solidFill>
                            <a:sysClr val="windowText" lastClr="000000"/>
                          </a:solidFill>
                          <a:effectLst/>
                        </a:rPr>
                        <a:t>a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ttached</a:t>
                      </a:r>
                      <a:r>
                        <a:rPr lang="en-IN" sz="1200" kern="1200" spc="-3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to</a:t>
                      </a:r>
                      <a:r>
                        <a:rPr lang="en-IN" sz="1200" kern="1200" spc="-5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carbon</a:t>
                      </a:r>
                      <a:r>
                        <a:rPr lang="en-IN" sz="1200" kern="1200" spc="-2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IN" sz="12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3</a:t>
                      </a:r>
                      <a:endParaRPr lang="en-IN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285628"/>
                  </a:ext>
                </a:extLst>
              </a:tr>
              <a:tr h="1328020">
                <a:tc>
                  <a:txBody>
                    <a:bodyPr/>
                    <a:lstStyle/>
                    <a:p>
                      <a:pPr marL="9144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</a:rPr>
                        <a:t> 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</a:rPr>
                        <a:t> 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</a:rPr>
                        <a:t> 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1700630"/>
                  </a:ext>
                </a:extLst>
              </a:tr>
            </a:tbl>
          </a:graphicData>
        </a:graphic>
      </p:graphicFrame>
      <p:pic>
        <p:nvPicPr>
          <p:cNvPr id="11" name="Picture 10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15B295B6-7DBA-0C94-77D1-E0AA3804D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096" y="4397258"/>
            <a:ext cx="3219868" cy="1279377"/>
          </a:xfrm>
          <a:prstGeom prst="rect">
            <a:avLst/>
          </a:prstGeom>
        </p:spPr>
      </p:pic>
      <p:pic>
        <p:nvPicPr>
          <p:cNvPr id="13" name="Picture 12" descr="A picture containing text, diagram, line&#10;&#10;Description automatically generated">
            <a:extLst>
              <a:ext uri="{FF2B5EF4-FFF2-40B4-BE49-F238E27FC236}">
                <a16:creationId xmlns:a16="http://schemas.microsoft.com/office/drawing/2014/main" id="{2F17D969-6859-70E4-D640-9B882ED3A9E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7646"/>
          <a:stretch/>
        </p:blipFill>
        <p:spPr>
          <a:xfrm>
            <a:off x="850715" y="2306203"/>
            <a:ext cx="2383218" cy="1010327"/>
          </a:xfrm>
          <a:prstGeom prst="rect">
            <a:avLst/>
          </a:prstGeom>
        </p:spPr>
      </p:pic>
      <p:pic>
        <p:nvPicPr>
          <p:cNvPr id="14" name="Picture 13" descr="A picture containing text, diagram, line&#10;&#10;Description automatically generated">
            <a:extLst>
              <a:ext uri="{FF2B5EF4-FFF2-40B4-BE49-F238E27FC236}">
                <a16:creationId xmlns:a16="http://schemas.microsoft.com/office/drawing/2014/main" id="{F7531725-C71D-FB5D-2815-CC72807EC5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2752" b="33950"/>
          <a:stretch/>
        </p:blipFill>
        <p:spPr>
          <a:xfrm>
            <a:off x="3360629" y="2259068"/>
            <a:ext cx="2383218" cy="1039814"/>
          </a:xfrm>
          <a:prstGeom prst="rect">
            <a:avLst/>
          </a:prstGeom>
        </p:spPr>
      </p:pic>
      <p:pic>
        <p:nvPicPr>
          <p:cNvPr id="15" name="Picture 14" descr="A picture containing text, diagram, line&#10;&#10;Description automatically generated">
            <a:extLst>
              <a:ext uri="{FF2B5EF4-FFF2-40B4-BE49-F238E27FC236}">
                <a16:creationId xmlns:a16="http://schemas.microsoft.com/office/drawing/2014/main" id="{73DDEEF9-9838-DC23-78F9-EE06471947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6771" b="-429"/>
          <a:stretch/>
        </p:blipFill>
        <p:spPr>
          <a:xfrm>
            <a:off x="5884124" y="2259068"/>
            <a:ext cx="2383218" cy="105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82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Naming alkanes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F551597-86A6-9A85-D5FD-242027A982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09" y="1495426"/>
            <a:ext cx="4310743" cy="1676400"/>
          </a:xfrm>
          <a:prstGeom prst="rect">
            <a:avLst/>
          </a:prstGeom>
        </p:spPr>
      </p:pic>
      <p:graphicFrame>
        <p:nvGraphicFramePr>
          <p:cNvPr id="13" name="object 2">
            <a:extLst>
              <a:ext uri="{FF2B5EF4-FFF2-40B4-BE49-F238E27FC236}">
                <a16:creationId xmlns:a16="http://schemas.microsoft.com/office/drawing/2014/main" id="{2B9D89F3-BDB5-C260-E3A2-1BB414D63B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581657"/>
              </p:ext>
            </p:extLst>
          </p:nvPr>
        </p:nvGraphicFramePr>
        <p:xfrm>
          <a:off x="5734683" y="1254125"/>
          <a:ext cx="2400649" cy="29869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16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400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en-IN"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No. </a:t>
                      </a:r>
                      <a:br>
                        <a:rPr lang="en-IN"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N"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 atoms</a:t>
                      </a:r>
                      <a:endParaRPr sz="2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b="1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refix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899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39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4460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</a:t>
                      </a:r>
                      <a:r>
                        <a:rPr lang="en-IN" sz="20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IN" sz="2000" spc="-10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endParaRPr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39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31140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eth</a:t>
                      </a:r>
                      <a:r>
                        <a:rPr lang="en-IN" sz="2000" spc="-10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endParaRPr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11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4460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</a:t>
                      </a:r>
                      <a:r>
                        <a:rPr lang="en-IN" sz="2000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r>
                        <a:rPr lang="en-IN" sz="2000" spc="-10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endParaRPr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37490" algn="ctr">
                        <a:lnSpc>
                          <a:spcPct val="100000"/>
                        </a:lnSpc>
                      </a:pPr>
                      <a:r>
                        <a:rPr lang="en-IN" sz="20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r>
                        <a:rPr lang="en-IN" sz="2000" spc="-1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IN" sz="2000" spc="-10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endParaRPr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53670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r>
                        <a:rPr lang="en-IN" sz="20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IN" sz="2000" spc="-10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t–</a:t>
                      </a:r>
                      <a:endParaRPr lang="en-IN"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239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23520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he</a:t>
                      </a:r>
                      <a:r>
                        <a:rPr lang="en-IN" sz="2000" spc="-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IN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endParaRPr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4" name="object 3">
            <a:extLst>
              <a:ext uri="{FF2B5EF4-FFF2-40B4-BE49-F238E27FC236}">
                <a16:creationId xmlns:a16="http://schemas.microsoft.com/office/drawing/2014/main" id="{D6856636-7F45-CCD7-4524-17F01D52B3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597127"/>
              </p:ext>
            </p:extLst>
          </p:nvPr>
        </p:nvGraphicFramePr>
        <p:xfrm>
          <a:off x="5734685" y="4694045"/>
          <a:ext cx="2400648" cy="11890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75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981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US"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r>
                        <a:rPr sz="2000" b="1" spc="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</a:t>
                      </a:r>
                      <a:r>
                        <a:rPr sz="2000" b="1" baseline="-2564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meth</a:t>
                      </a:r>
                      <a:r>
                        <a:rPr sz="2000" b="1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r>
                        <a:rPr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519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US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r>
                        <a:rPr sz="2000" spc="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sz="2000" baseline="-2564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sz="2000" spc="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sz="2000" baseline="-2564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eth</a:t>
                      </a:r>
                      <a:r>
                        <a:rPr sz="2000" spc="-1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endParaRPr sz="2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7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US"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</a:t>
                      </a:r>
                      <a:r>
                        <a:rPr sz="2000" spc="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sz="2000" baseline="-2564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sz="2000" spc="5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sz="2000" baseline="-2564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propyl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D9E8BD86-C5B2-4865-B5DB-01F900D4A978}"/>
              </a:ext>
            </a:extLst>
          </p:cNvPr>
          <p:cNvSpPr txBox="1"/>
          <p:nvPr/>
        </p:nvSpPr>
        <p:spPr>
          <a:xfrm>
            <a:off x="1435137" y="3424376"/>
            <a:ext cx="278188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500" b="1" dirty="0">
                <a:solidFill>
                  <a:srgbClr val="0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Figure 11.6</a:t>
            </a:r>
            <a:r>
              <a:rPr lang="en-IN" sz="1500" b="0" dirty="0">
                <a:solidFill>
                  <a:srgbClr val="0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: 3-methylpentane.</a:t>
            </a:r>
            <a:endParaRPr lang="en-IN" sz="15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754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9" y="535605"/>
            <a:ext cx="8006760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Naming alkenes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A30B22-0B12-4D62-AA30-CA3BD47CC2E6}"/>
              </a:ext>
            </a:extLst>
          </p:cNvPr>
          <p:cNvSpPr txBox="1"/>
          <p:nvPr/>
        </p:nvSpPr>
        <p:spPr>
          <a:xfrm>
            <a:off x="3526772" y="4530209"/>
            <a:ext cx="209045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11.7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Pent-2-ene.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C48218-40C1-76CB-944F-1B0A7E6F29F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47666" y="1495583"/>
            <a:ext cx="6186194" cy="275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9895"/>
      </p:ext>
    </p:extLst>
  </p:cSld>
  <p:clrMapOvr>
    <a:masterClrMapping/>
  </p:clrMapOvr>
</p:sld>
</file>

<file path=ppt/theme/theme1.xml><?xml version="1.0" encoding="utf-8"?>
<a:theme xmlns:a="http://schemas.openxmlformats.org/drawingml/2006/main" name="Section Titl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dy - White Background">
  <a:themeElements>
    <a:clrScheme name="Custom 1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995"/>
      </a:accent1>
      <a:accent2>
        <a:srgbClr val="ED7D31"/>
      </a:accent2>
      <a:accent3>
        <a:srgbClr val="A5A5A5"/>
      </a:accent3>
      <a:accent4>
        <a:srgbClr val="57959A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Full Image with Text Overlay">
  <a:themeElements>
    <a:clrScheme name="Primary - Teal">
      <a:dk1>
        <a:srgbClr val="3E909D"/>
      </a:dk1>
      <a:lt1>
        <a:srgbClr val="FFFFFF"/>
      </a:lt1>
      <a:dk2>
        <a:srgbClr val="3E909D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FFFFFF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7C100645B3FC47B311346EC1299E0C" ma:contentTypeVersion="16" ma:contentTypeDescription="Create a new document." ma:contentTypeScope="" ma:versionID="29fbdc09a333695f21bbae6dc8830d4f">
  <xsd:schema xmlns:xsd="http://www.w3.org/2001/XMLSchema" xmlns:xs="http://www.w3.org/2001/XMLSchema" xmlns:p="http://schemas.microsoft.com/office/2006/metadata/properties" xmlns:ns2="5da31344-14ac-4e79-b3ba-74af94be30cf" xmlns:ns3="cf045e92-2ebe-47e8-a8d6-0a6f9246de56" xmlns:ns4="7424b78e-8606-4fd1-9a19-b6b90bbc0a1b" targetNamespace="http://schemas.microsoft.com/office/2006/metadata/properties" ma:root="true" ma:fieldsID="d3162297920c1daf0fd9f1538859a9f9" ns2:_="" ns3:_="" ns4:_="">
    <xsd:import namespace="5da31344-14ac-4e79-b3ba-74af94be30cf"/>
    <xsd:import namespace="cf045e92-2ebe-47e8-a8d6-0a6f9246de56"/>
    <xsd:import namespace="7424b78e-8606-4fd1-9a19-b6b90bbc0a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4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a31344-14ac-4e79-b3ba-74af94be30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7882c5b-1fc0-4c64-8edd-3b527906c4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45e92-2ebe-47e8-a8d6-0a6f9246de5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4b78e-8606-4fd1-9a19-b6b90bbc0a1b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e0a2991d-6ae7-4669-8e13-b256c14e97b0}" ma:internalName="TaxCatchAll" ma:showField="CatchAllData" ma:web="cf045e92-2ebe-47e8-a8d6-0a6f9246de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da31344-14ac-4e79-b3ba-74af94be30cf">
      <Terms xmlns="http://schemas.microsoft.com/office/infopath/2007/PartnerControls"/>
    </lcf76f155ced4ddcb4097134ff3c332f>
    <TaxCatchAll xmlns="7424b78e-8606-4fd1-9a19-b6b90bbc0a1b" xsi:nil="true"/>
  </documentManagement>
</p:properties>
</file>

<file path=customXml/itemProps1.xml><?xml version="1.0" encoding="utf-8"?>
<ds:datastoreItem xmlns:ds="http://schemas.openxmlformats.org/officeDocument/2006/customXml" ds:itemID="{C847B3F3-C96A-44D1-99D5-24633042290B}"/>
</file>

<file path=customXml/itemProps2.xml><?xml version="1.0" encoding="utf-8"?>
<ds:datastoreItem xmlns:ds="http://schemas.openxmlformats.org/officeDocument/2006/customXml" ds:itemID="{7075F327-8814-40E4-9ADD-54A207DCF2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EA75E2-711F-4039-9A09-8FF49385F95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4516</TotalTime>
  <Words>862</Words>
  <Application>Microsoft Office PowerPoint</Application>
  <PresentationFormat>On-screen Show (4:3)</PresentationFormat>
  <Paragraphs>202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Calibri</vt:lpstr>
      <vt:lpstr>Calibri Regular</vt:lpstr>
      <vt:lpstr>Section Title</vt:lpstr>
      <vt:lpstr>Body - White Background</vt:lpstr>
      <vt:lpstr>3_Full Image with Text Overlay</vt:lpstr>
      <vt:lpstr>Blank</vt:lpstr>
      <vt:lpstr>1_Blank</vt:lpstr>
      <vt:lpstr>PowerPoint Presentation</vt:lpstr>
      <vt:lpstr>Chapter 11</vt:lpstr>
      <vt:lpstr>Homologous series</vt:lpstr>
      <vt:lpstr>Complete the table with different types of formulas for the members of the alkane homologous series</vt:lpstr>
      <vt:lpstr>Representing molecules</vt:lpstr>
      <vt:lpstr>Chain isomers</vt:lpstr>
      <vt:lpstr>Some isomers of C5H12O</vt:lpstr>
      <vt:lpstr>Naming alkanes</vt:lpstr>
      <vt:lpstr>Naming alkenes</vt:lpstr>
      <vt:lpstr>Naming alcohols</vt:lpstr>
      <vt:lpstr>Primary, secondary and tertiary alcohols</vt:lpstr>
      <vt:lpstr>Naming carbonyls</vt:lpstr>
      <vt:lpstr>Naming carboxylic acids</vt:lpstr>
      <vt:lpstr>Carboxylic acids</vt:lpstr>
      <vt:lpstr>Naming esters</vt:lpstr>
      <vt:lpstr>Alkoxy functional group</vt:lpstr>
      <vt:lpstr>Halogenoalkanes</vt:lpstr>
      <vt:lpstr>Primary, secondary and tertiary</vt:lpstr>
      <vt:lpstr>Types of compounds</vt:lpstr>
      <vt:lpstr>Evidence for the delocalised structure in benzene</vt:lpstr>
      <vt:lpstr>Amines</vt:lpstr>
      <vt:lpstr>Amides</vt:lpstr>
      <vt:lpstr>cis–trans isomerism</vt:lpstr>
      <vt:lpstr>Optical isomerism</vt:lpstr>
      <vt:lpstr>Types of molecules</vt:lpstr>
      <vt:lpstr>Using a polarimeter to determine the direction in which light is rotated</vt:lpstr>
      <vt:lpstr>Isomers of propanol can be identified using the fingerprint region of the IR spectra</vt:lpstr>
      <vt:lpstr>Different vibrational modes of water molecules</vt:lpstr>
      <vt:lpstr>Mass spectrometry</vt:lpstr>
      <vt:lpstr>1H nuclear magnetic resonance (NMR)</vt:lpstr>
      <vt:lpstr>High-resolution NMR spectrum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Don Young</dc:creator>
  <cp:keywords/>
  <dc:description/>
  <cp:lastModifiedBy>Satyendra Singh</cp:lastModifiedBy>
  <cp:revision>479</cp:revision>
  <dcterms:created xsi:type="dcterms:W3CDTF">2018-09-19T08:27:40Z</dcterms:created>
  <dcterms:modified xsi:type="dcterms:W3CDTF">2023-08-25T14:23:20Z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0x010100847C100645B3FC47B311346EC1299E0C</vt:lpwstr>
  </property>
</Properties>
</file>