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4"/>
    <p:sldMasterId id="2147483696" r:id="rId5"/>
    <p:sldMasterId id="2147483689" r:id="rId6"/>
    <p:sldMasterId id="2147483672" r:id="rId7"/>
    <p:sldMasterId id="2147483713" r:id="rId8"/>
  </p:sldMasterIdLst>
  <p:notesMasterIdLst>
    <p:notesMasterId r:id="rId30"/>
  </p:notesMasterIdLst>
  <p:sldIdLst>
    <p:sldId id="281" r:id="rId9"/>
    <p:sldId id="288" r:id="rId10"/>
    <p:sldId id="291" r:id="rId11"/>
    <p:sldId id="298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igail Maskall" initials="AM" lastIdx="1" clrIdx="0">
    <p:extLst>
      <p:ext uri="{19B8F6BF-5375-455C-9EA6-DF929625EA0E}">
        <p15:presenceInfo xmlns:p15="http://schemas.microsoft.com/office/powerpoint/2012/main" userId="S-1-5-21-2133147896-499326638-6498272-33561" providerId="AD"/>
      </p:ext>
    </p:extLst>
  </p:cmAuthor>
  <p:cmAuthor id="2" name="Hollie Graham, Integra-LON, UK" initials="HGIU" lastIdx="2" clrIdx="1">
    <p:extLst>
      <p:ext uri="{19B8F6BF-5375-455C-9EA6-DF929625EA0E}">
        <p15:presenceInfo xmlns:p15="http://schemas.microsoft.com/office/powerpoint/2012/main" userId="S-1-5-21-198659417-2131144888-1770264581-1004" providerId="AD"/>
      </p:ext>
    </p:extLst>
  </p:cmAuthor>
  <p:cmAuthor id="3" name="Amy Middleton-Gear" initials="AM" lastIdx="5" clrIdx="2">
    <p:extLst>
      <p:ext uri="{19B8F6BF-5375-455C-9EA6-DF929625EA0E}">
        <p15:presenceInfo xmlns:p15="http://schemas.microsoft.com/office/powerpoint/2012/main" userId="S-1-5-21-2133147896-499326638-6498272-403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C4C8"/>
    <a:srgbClr val="118991"/>
    <a:srgbClr val="CCCCFF"/>
    <a:srgbClr val="FFFFCC"/>
    <a:srgbClr val="66FFFF"/>
    <a:srgbClr val="FFFF66"/>
    <a:srgbClr val="9966FF"/>
    <a:srgbClr val="00929F"/>
    <a:srgbClr val="42969F"/>
    <a:srgbClr val="5A9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67"/>
    <p:restoredTop sz="95745" autoAdjust="0"/>
  </p:normalViewPr>
  <p:slideViewPr>
    <p:cSldViewPr snapToGrid="0" snapToObjects="1">
      <p:cViewPr varScale="1">
        <p:scale>
          <a:sx n="102" d="100"/>
          <a:sy n="102" d="100"/>
        </p:scale>
        <p:origin x="22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58B14-9484-7945-B127-BE167E75A4E3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5471-56F3-294F-8A7E-0F48B34AF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22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37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91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4260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387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6054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9641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3753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5255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2641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398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34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694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626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58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40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1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87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02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142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31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4CE9A-99A4-ED4D-AC8F-FEA802193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D5215-8DC6-D141-AA92-166D1216B9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7295" y="3203110"/>
            <a:ext cx="4603165" cy="102513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Regular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331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04531-7F01-F447-8AA5-0871E4ECA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EFECD56-9CDB-4042-B2E6-64831FACC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1" y="1962150"/>
            <a:ext cx="3600867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>
                <a:solidFill>
                  <a:srgbClr val="00929F"/>
                </a:solidFill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4381806-1DC3-034A-B873-E5673DD776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5585" y="1962150"/>
            <a:ext cx="3852862" cy="3879850"/>
          </a:xfrm>
          <a:prstGeom prst="rect">
            <a:avLst/>
          </a:prstGeom>
          <a:effectLst>
            <a:reflection stA="55000" endPos="10000" dir="5400000" sy="-100000" algn="bl" rotWithShape="0"/>
          </a:effectLst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09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2751F-1305-2E47-BB48-6B385E8B2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255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887DC-58E7-694B-987D-A60F1E387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D48836C-ADDF-524C-8EDC-C7E5494F5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2" y="1962150"/>
            <a:ext cx="7954198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sz="2000" b="0" i="0">
                <a:solidFill>
                  <a:schemeClr val="tx1"/>
                </a:solidFill>
                <a:latin typeface="Calibri Regular"/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>
                <a:solidFill>
                  <a:srgbClr val="00929F"/>
                </a:solidFill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98038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6E1DA-FDC8-AB4D-87C2-5573CEE7F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EB6352A9-1F2F-0E4C-9E34-9E1F0CC879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0" y="1962150"/>
            <a:ext cx="7954199" cy="17996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b="0" i="0">
                <a:solidFill>
                  <a:schemeClr val="tx1"/>
                </a:solidFill>
                <a:latin typeface="Calibri Regular"/>
              </a:defRPr>
            </a:lvl2pPr>
            <a:lvl3pPr>
              <a:defRPr b="0" i="0">
                <a:solidFill>
                  <a:schemeClr val="tx1"/>
                </a:solidFill>
                <a:latin typeface="Calibri Regular"/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 b="0" i="0">
                <a:solidFill>
                  <a:schemeClr val="tx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8D8B01F6-05AF-EC45-8E22-D516C9189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955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AA2B2F2-50A9-0242-A3F5-3E6C6786DB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58464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35231221-97F3-6C42-9B23-66012CCA57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973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E98A15F-3C61-3D41-8705-9EBA8025FDC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7482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79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 Text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BB772-A045-A942-8ECA-DD4AA4CE8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2319B433-49EC-F34D-ABF9-A2C1C468AD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5098" y="1962150"/>
            <a:ext cx="7987102" cy="387985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Calibri Regular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  <a:latin typeface="Calibri Regular"/>
              </a:defRPr>
            </a:lvl4pPr>
            <a:lvl5pPr>
              <a:defRPr b="0" i="0">
                <a:solidFill>
                  <a:schemeClr val="bg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1967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sv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93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Placeholder 32">
            <a:extLst>
              <a:ext uri="{FF2B5EF4-FFF2-40B4-BE49-F238E27FC236}">
                <a16:creationId xmlns:a16="http://schemas.microsoft.com/office/drawing/2014/main" id="{D15AB156-111B-9D49-B644-995F2C39C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425" y="1674942"/>
            <a:ext cx="4833036" cy="13318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DF92DC-7769-3349-B7D3-E7B8D35284B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C13664-3785-FB49-963D-2716DD79CCAA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8CC5F8E-A5E7-8F49-8FD3-CCA8044F4C7C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E89D0CF-EF73-B84B-A98E-A7356DFDF8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414" y="3315122"/>
            <a:ext cx="137757" cy="2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4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2880">
          <p15:clr>
            <a:srgbClr val="F26B43"/>
          </p15:clr>
        </p15:guide>
        <p15:guide id="6" orient="horz" pos="399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1CA90339-76EB-5049-8F70-7AE22D0D6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00" y="512762"/>
            <a:ext cx="6535380" cy="94224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A2E73A-B38E-BE45-A6BE-331862FE82FE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50800">
            <a:solidFill>
              <a:srgbClr val="009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5">
            <a:extLst>
              <a:ext uri="{FF2B5EF4-FFF2-40B4-BE49-F238E27FC236}">
                <a16:creationId xmlns:a16="http://schemas.microsoft.com/office/drawing/2014/main" id="{D80DAD8F-E75F-5248-A3D8-194CD5D657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63FF59-0E9B-C29A-8515-B3915A47BADA}"/>
              </a:ext>
            </a:extLst>
          </p:cNvPr>
          <p:cNvSpPr txBox="1"/>
          <p:nvPr userDrawn="1"/>
        </p:nvSpPr>
        <p:spPr>
          <a:xfrm>
            <a:off x="434578" y="6467955"/>
            <a:ext cx="7622381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50" b="0" i="0" u="none" strike="noStrike" kern="1200" dirty="0">
                <a:solidFill>
                  <a:srgbClr val="00929F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Chemistry for the IB Diploma – Yu &amp; Fletcher © Cambridge University Press &amp; Assessment 2023</a:t>
            </a: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29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12" r:id="rId2"/>
    <p:sldLayoutId id="2147483706" r:id="rId3"/>
    <p:sldLayoutId id="2147483707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929F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76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A4D06B9-27EE-A04B-88AA-27BE8120F4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2806" y="0"/>
            <a:ext cx="9152449" cy="6857998"/>
          </a:xfrm>
          <a:prstGeom prst="rect">
            <a:avLst/>
          </a:prstGeom>
          <a:gradFill>
            <a:gsLst>
              <a:gs pos="0">
                <a:srgbClr val="0093D0"/>
              </a:gs>
              <a:gs pos="22000">
                <a:srgbClr val="0093D0"/>
              </a:gs>
              <a:gs pos="68000">
                <a:srgbClr val="0093D0"/>
              </a:gs>
              <a:gs pos="98000">
                <a:srgbClr val="0093D0"/>
              </a:gs>
            </a:gsLst>
            <a:lin ang="16200000" scaled="0"/>
          </a:gradFill>
          <a:ln>
            <a:noFill/>
          </a:ln>
          <a:effectLst>
            <a:reflection endPos="0" dir="5400000" sy="-100000" algn="bl" rotWithShape="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4937AC-CCB7-1E45-BE37-1F20ADBBC9CE}"/>
              </a:ext>
            </a:extLst>
          </p:cNvPr>
          <p:cNvSpPr/>
          <p:nvPr userDrawn="1"/>
        </p:nvSpPr>
        <p:spPr>
          <a:xfrm>
            <a:off x="-2806" y="2511707"/>
            <a:ext cx="9146806" cy="4346294"/>
          </a:xfrm>
          <a:prstGeom prst="rect">
            <a:avLst/>
          </a:prstGeom>
          <a:gradFill>
            <a:gsLst>
              <a:gs pos="0">
                <a:srgbClr val="0093D0"/>
              </a:gs>
              <a:gs pos="34000">
                <a:srgbClr val="0093D0">
                  <a:alpha val="86000"/>
                </a:srgbClr>
              </a:gs>
              <a:gs pos="71000">
                <a:srgbClr val="0093D0">
                  <a:alpha val="64000"/>
                </a:srgbClr>
              </a:gs>
              <a:gs pos="100000">
                <a:srgbClr val="0093D0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149D486-CA41-B843-B391-CECB7F3EB75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C7527AB-710B-8341-BD8A-891D20BA7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187" y="510164"/>
            <a:ext cx="6522156" cy="9448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0EFE1EA-4690-8940-A0C2-8B22F3DBE3F3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07B1DF1-794A-664A-BA1D-8703F7797C96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14" name="Picture 15">
            <a:extLst>
              <a:ext uri="{FF2B5EF4-FFF2-40B4-BE49-F238E27FC236}">
                <a16:creationId xmlns:a16="http://schemas.microsoft.com/office/drawing/2014/main" id="{735EF97F-C9BC-8940-97A9-0E7A3911A7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7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53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69917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97255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1AA231-6B8A-EB53-1E54-42001DBD8572}"/>
              </a:ext>
            </a:extLst>
          </p:cNvPr>
          <p:cNvSpPr txBox="1"/>
          <p:nvPr/>
        </p:nvSpPr>
        <p:spPr>
          <a:xfrm>
            <a:off x="322034" y="2252017"/>
            <a:ext cx="3105150" cy="646331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Chemistry</a:t>
            </a:r>
            <a:endParaRPr lang="en-IN" sz="3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1C8BA9-C191-6A5F-6CE3-EA5DD8F5261E}"/>
              </a:ext>
            </a:extLst>
          </p:cNvPr>
          <p:cNvSpPr txBox="1"/>
          <p:nvPr/>
        </p:nvSpPr>
        <p:spPr>
          <a:xfrm>
            <a:off x="326202" y="3098403"/>
            <a:ext cx="3105150" cy="400110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For the IB Diploma</a:t>
            </a:r>
            <a:endParaRPr lang="en-I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97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dissociation (</a:t>
            </a:r>
            <a:r>
              <a:rPr lang="en-US" dirty="0" err="1"/>
              <a:t>ionisation</a:t>
            </a:r>
            <a:r>
              <a:rPr lang="en-US" dirty="0"/>
              <a:t>) of water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1AC2B8-6522-FA7E-7213-0DE2F52F99C0}"/>
              </a:ext>
            </a:extLst>
          </p:cNvPr>
          <p:cNvSpPr txBox="1"/>
          <p:nvPr/>
        </p:nvSpPr>
        <p:spPr>
          <a:xfrm>
            <a:off x="670708" y="1118183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pt-BR" sz="2000" b="0" i="0" u="none" strike="noStrike" baseline="-25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(l) ⇌ H</a:t>
            </a:r>
            <a:r>
              <a:rPr lang="pt-BR" sz="2000" b="0" i="0" u="none" strike="noStrike" baseline="30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 </a:t>
            </a:r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pt-BR" sz="2000" b="0" i="0" u="none" strike="noStrike" baseline="0" dirty="0" err="1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+ OH</a:t>
            </a:r>
            <a:r>
              <a:rPr lang="pt-BR" sz="2000" b="0" i="0" u="none" strike="noStrike" baseline="30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pt-BR" sz="2000" b="0" i="0" u="none" strike="noStrike" baseline="0" dirty="0" err="1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091FF0-B76B-BFF4-F100-B60773FCE11B}"/>
              </a:ext>
            </a:extLst>
          </p:cNvPr>
          <p:cNvSpPr txBox="1"/>
          <p:nvPr/>
        </p:nvSpPr>
        <p:spPr>
          <a:xfrm>
            <a:off x="699796" y="1811824"/>
            <a:ext cx="57196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b="0" i="1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IN" sz="2000" b="0" i="0" u="none" strike="noStrike" baseline="-25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</a:t>
            </a:r>
            <a:r>
              <a:rPr lang="en-IN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[H</a:t>
            </a:r>
            <a:r>
              <a:rPr lang="en-IN" sz="2000" b="0" i="0" u="none" strike="noStrike" baseline="30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IN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b="0" i="0" u="none" strike="noStrike" baseline="0" dirty="0" err="1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)] [OH</a:t>
            </a:r>
            <a:r>
              <a:rPr lang="en-IN" sz="2000" b="0" i="0" u="none" strike="noStrike" baseline="30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IN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b="0" i="0" u="none" strike="noStrike" baseline="0" dirty="0" err="1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)] = 1.0 × 10</a:t>
            </a:r>
            <a:r>
              <a:rPr lang="en-IN" sz="2000" b="0" i="0" u="none" strike="noStrike" baseline="30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–14 </a:t>
            </a:r>
            <a:r>
              <a:rPr lang="en-IN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25</a:t>
            </a:r>
            <a:r>
              <a:rPr lang="en-IN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</a:t>
            </a:r>
            <a:r>
              <a:rPr lang="en-IN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573379-E541-ADD6-EA0E-4088474540F8}"/>
              </a:ext>
            </a:extLst>
          </p:cNvPr>
          <p:cNvSpPr txBox="1"/>
          <p:nvPr/>
        </p:nvSpPr>
        <p:spPr>
          <a:xfrm>
            <a:off x="699796" y="2412548"/>
            <a:ext cx="64287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 the table to interconvert [H</a:t>
            </a:r>
            <a:r>
              <a:rPr lang="en-US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], [OH</a:t>
            </a:r>
            <a:r>
              <a:rPr lang="en-US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 and pH: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A4D7039-FABB-B3EE-C6B5-A6DBFBED1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863130"/>
              </p:ext>
            </p:extLst>
          </p:nvPr>
        </p:nvGraphicFramePr>
        <p:xfrm>
          <a:off x="802432" y="2988773"/>
          <a:ext cx="7789941" cy="3117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632">
                  <a:extLst>
                    <a:ext uri="{9D8B030D-6E8A-4147-A177-3AD203B41FA5}">
                      <a16:colId xmlns:a16="http://schemas.microsoft.com/office/drawing/2014/main" val="419169561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448518006"/>
                    </a:ext>
                  </a:extLst>
                </a:gridCol>
                <a:gridCol w="1543481">
                  <a:extLst>
                    <a:ext uri="{9D8B030D-6E8A-4147-A177-3AD203B41FA5}">
                      <a16:colId xmlns:a16="http://schemas.microsoft.com/office/drawing/2014/main" val="683191135"/>
                    </a:ext>
                  </a:extLst>
                </a:gridCol>
                <a:gridCol w="2991196">
                  <a:extLst>
                    <a:ext uri="{9D8B030D-6E8A-4147-A177-3AD203B41FA5}">
                      <a16:colId xmlns:a16="http://schemas.microsoft.com/office/drawing/2014/main" val="20445080"/>
                    </a:ext>
                  </a:extLst>
                </a:gridCol>
              </a:tblGrid>
              <a:tr h="5182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5295" algn="l"/>
                        </a:tabLst>
                      </a:pP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[H</a:t>
                      </a:r>
                      <a:r>
                        <a:rPr lang="en-IN" sz="1600" baseline="300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IN" sz="1600" dirty="0" err="1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aq</a:t>
                      </a: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)] / </a:t>
                      </a:r>
                      <a:b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mol dm</a:t>
                      </a:r>
                      <a:r>
                        <a:rPr lang="en-IN" sz="1600" baseline="300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–3</a:t>
                      </a:r>
                      <a:endParaRPr lang="en-IN" sz="9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78205" algn="l"/>
                        </a:tabLst>
                      </a:pP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[OH</a:t>
                      </a:r>
                      <a:r>
                        <a:rPr lang="en-IN" sz="1600" baseline="300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IN" sz="1600" dirty="0" err="1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aq</a:t>
                      </a: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)] / </a:t>
                      </a:r>
                      <a:b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mol dm</a:t>
                      </a:r>
                      <a:r>
                        <a:rPr lang="en-IN" sz="1600" baseline="300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–3 </a:t>
                      </a:r>
                      <a:endParaRPr lang="en-IN" sz="9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</a:t>
                      </a:r>
                      <a:endParaRPr lang="en-IN" sz="9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Acidic, neutral or alkaline?</a:t>
                      </a:r>
                      <a:endParaRPr lang="en-IN" sz="9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323954"/>
                  </a:ext>
                </a:extLst>
              </a:tr>
              <a:tr h="4236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1.00 × 10</a:t>
                      </a:r>
                      <a:r>
                        <a:rPr lang="en-IN" sz="1600" baseline="300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-10</a:t>
                      </a:r>
                      <a:endParaRPr lang="en-IN" sz="9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577883"/>
                  </a:ext>
                </a:extLst>
              </a:tr>
              <a:tr h="424023"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1.00 × 10</a:t>
                      </a:r>
                      <a:r>
                        <a:rPr lang="en-IN" sz="1600" baseline="300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–8</a:t>
                      </a:r>
                      <a:endParaRPr lang="en-IN" sz="9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1313989"/>
                  </a:ext>
                </a:extLst>
              </a:tr>
              <a:tr h="423684"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3.00</a:t>
                      </a:r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94179"/>
                  </a:ext>
                </a:extLst>
              </a:tr>
              <a:tr h="4240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1.32</a:t>
                      </a:r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–0.121</a:t>
                      </a:r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Acidic</a:t>
                      </a:r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3181057"/>
                  </a:ext>
                </a:extLst>
              </a:tr>
              <a:tr h="423684"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5.03 × 10</a:t>
                      </a:r>
                      <a:r>
                        <a:rPr lang="en-IN" sz="1600" baseline="3000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–3</a:t>
                      </a:r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172267"/>
                  </a:ext>
                </a:extLst>
              </a:tr>
              <a:tr h="416916"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2.18</a:t>
                      </a:r>
                      <a:endParaRPr lang="en-IN" sz="9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9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696" marR="53696" marT="35797" marB="3579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4230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069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Neutrality</a:t>
            </a:r>
            <a:endParaRPr lang="en-GB" dirty="0"/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AE1EEB77-48FE-14DD-EB70-206734EC9173}"/>
              </a:ext>
            </a:extLst>
          </p:cNvPr>
          <p:cNvSpPr txBox="1"/>
          <p:nvPr/>
        </p:nvSpPr>
        <p:spPr>
          <a:xfrm>
            <a:off x="783518" y="1297924"/>
            <a:ext cx="7802583" cy="3970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au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 the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alue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i="1" spc="-85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2000" spc="-15" baseline="-20833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2000" baseline="-20833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95" baseline="-20833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ies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2000" spc="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5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tu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20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de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fini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sz="2000" spc="-5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ity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mu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ow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spc="-75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as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  <a:t>[H</a:t>
            </a:r>
            <a:r>
              <a:rPr lang="en-IN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  <a:t>)] = [OH</a:t>
            </a:r>
            <a:r>
              <a:rPr lang="en-IN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  <a:t>)]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and not pH = 7 for this is only true at 25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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8"/>
              </a:spcBef>
            </a:pP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2000" spc="-3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1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og</a:t>
            </a:r>
            <a:r>
              <a:rPr sz="2000" spc="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sz="2000" spc="-1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-3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1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acidic a</a:t>
            </a:r>
            <a:r>
              <a:rPr sz="2000" spc="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 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</a:t>
            </a:r>
            <a:r>
              <a:rPr sz="2000" spc="-1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spc="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</a:t>
            </a:r>
            <a:r>
              <a:rPr sz="2000" spc="-1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ution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sz="2000" spc="-1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2000" spc="-1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3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000" spc="-2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</a:t>
            </a:r>
            <a:r>
              <a:rPr sz="2000" spc="-3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3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sz="2000" spc="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2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spc="-4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2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tions</a:t>
            </a:r>
            <a:r>
              <a:rPr sz="2000" spc="-1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sz="2000" spc="-1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1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1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spc="15" baseline="25641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sz="2000" baseline="25641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209" baseline="25641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</a:t>
            </a:r>
            <a:r>
              <a:rPr sz="2000" spc="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sz="2000" spc="7" baseline="30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endParaRPr sz="2000" baseline="30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en-IN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[H</a:t>
            </a:r>
            <a:r>
              <a:rPr lang="en-US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)] &gt; [OH</a:t>
            </a:r>
            <a:r>
              <a:rPr lang="en-US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)], the solution is </a:t>
            </a:r>
            <a:r>
              <a:rPr lang="en-US" sz="20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acidic</a:t>
            </a:r>
            <a:endParaRPr lang="en-US" sz="20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0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[OH</a:t>
            </a:r>
            <a:r>
              <a:rPr lang="en-US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)] &gt; [H</a:t>
            </a:r>
            <a:r>
              <a:rPr lang="en-US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US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)], the solution is </a:t>
            </a:r>
            <a:r>
              <a:rPr lang="en-US" sz="20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alkaline</a:t>
            </a:r>
            <a:endParaRPr lang="en-US" sz="20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24"/>
              </a:spcBef>
            </a:pP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824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Strong acid </a:t>
            </a:r>
            <a:br>
              <a:rPr lang="en-US" sz="3100" dirty="0"/>
            </a:br>
            <a:br>
              <a:rPr lang="en-US" sz="1800" dirty="0"/>
            </a:br>
            <a:r>
              <a:rPr lang="en-US" sz="2200" dirty="0"/>
              <a:t>strong alkali titration curve</a:t>
            </a:r>
            <a:endParaRPr lang="en-GB" sz="2200" dirty="0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009C72C-D19A-0931-D234-B840CBBD9FE4}"/>
              </a:ext>
            </a:extLst>
          </p:cNvPr>
          <p:cNvSpPr txBox="1"/>
          <p:nvPr/>
        </p:nvSpPr>
        <p:spPr>
          <a:xfrm>
            <a:off x="742064" y="5572470"/>
            <a:ext cx="7428484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lang="en-US" sz="1600" b="1" spc="-3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Equivalence point</a:t>
            </a:r>
            <a:r>
              <a:rPr lang="en-US" sz="1600" spc="-3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in a titration, is the point at which equivalent numbers of moles of acid and alkali have been added.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83E7133-1D8B-0B67-5C15-73C196098EB0}"/>
              </a:ext>
            </a:extLst>
          </p:cNvPr>
          <p:cNvGrpSpPr/>
          <p:nvPr/>
        </p:nvGrpSpPr>
        <p:grpSpPr>
          <a:xfrm>
            <a:off x="1408923" y="1722343"/>
            <a:ext cx="6326155" cy="3564804"/>
            <a:chOff x="755553" y="1722343"/>
            <a:chExt cx="6326155" cy="356480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26ACE8C-0B60-5E7D-621F-139AAEE5C6B8}"/>
                </a:ext>
              </a:extLst>
            </p:cNvPr>
            <p:cNvSpPr txBox="1"/>
            <p:nvPr/>
          </p:nvSpPr>
          <p:spPr>
            <a:xfrm>
              <a:off x="1783601" y="4963982"/>
              <a:ext cx="4270059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500" b="1" dirty="0">
                  <a:solidFill>
                    <a:srgbClr val="0000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Calibri" panose="020F0502020204030204" pitchFamily="34" charset="0"/>
                </a:rPr>
                <a:t>Figure 19.4</a:t>
              </a:r>
              <a:r>
                <a:rPr lang="en-US" sz="1500" b="0" dirty="0">
                  <a:solidFill>
                    <a:srgbClr val="0000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Calibri" panose="020F0502020204030204" pitchFamily="34" charset="0"/>
                </a:rPr>
                <a:t>: Strong acid–strong alkali titration curve. </a:t>
              </a:r>
              <a:endParaRPr lang="en-IN" sz="15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7" name="Picture 6" descr="Chart&#10;&#10;Description automatically generated">
              <a:extLst>
                <a:ext uri="{FF2B5EF4-FFF2-40B4-BE49-F238E27FC236}">
                  <a16:creationId xmlns:a16="http://schemas.microsoft.com/office/drawing/2014/main" id="{74F08667-187A-AC22-476F-B4B40B526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5553" y="1722343"/>
              <a:ext cx="6326155" cy="30667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8991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Acid dissociation constant</a:t>
            </a:r>
            <a:endParaRPr lang="en-GB" dirty="0"/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191D10DE-C333-F012-6416-E152C7AA7AEC}"/>
              </a:ext>
            </a:extLst>
          </p:cNvPr>
          <p:cNvSpPr txBox="1"/>
          <p:nvPr/>
        </p:nvSpPr>
        <p:spPr>
          <a:xfrm>
            <a:off x="736697" y="1898672"/>
            <a:ext cx="7894794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Calcul</a:t>
            </a:r>
            <a:r>
              <a:rPr sz="2000" spc="-25" dirty="0">
                <a:latin typeface="Calibri"/>
                <a:cs typeface="Calibri"/>
              </a:rPr>
              <a:t>at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a</a:t>
            </a:r>
            <a:r>
              <a:rPr sz="2000" spc="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id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dis</a:t>
            </a:r>
            <a:r>
              <a:rPr sz="2000" spc="-10" dirty="0">
                <a:latin typeface="Calibri"/>
                <a:cs typeface="Calibri"/>
              </a:rPr>
              <a:t>s</a:t>
            </a:r>
            <a:r>
              <a:rPr sz="2000" spc="-5" dirty="0">
                <a:latin typeface="Calibri"/>
                <a:cs typeface="Calibri"/>
              </a:rPr>
              <a:t>oci</a:t>
            </a:r>
            <a:r>
              <a:rPr sz="2000" spc="-25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tion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c</a:t>
            </a:r>
            <a:r>
              <a:rPr sz="2000" spc="-5" dirty="0">
                <a:latin typeface="Calibri"/>
                <a:cs typeface="Calibri"/>
              </a:rPr>
              <a:t>on</a:t>
            </a:r>
            <a:r>
              <a:rPr sz="2000" spc="-25" dirty="0">
                <a:latin typeface="Calibri"/>
                <a:cs typeface="Calibri"/>
              </a:rPr>
              <a:t>st</a:t>
            </a:r>
            <a:r>
              <a:rPr sz="2000" dirty="0">
                <a:latin typeface="Calibri"/>
                <a:cs typeface="Calibri"/>
              </a:rPr>
              <a:t>a</a:t>
            </a:r>
            <a:r>
              <a:rPr sz="2000" spc="-2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 </a:t>
            </a:r>
            <a:r>
              <a:rPr sz="2000" spc="-35" dirty="0">
                <a:latin typeface="Calibri"/>
                <a:cs typeface="Calibri"/>
              </a:rPr>
              <a:t>f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r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40" dirty="0">
                <a:latin typeface="Calibri"/>
                <a:cs typeface="Calibri"/>
              </a:rPr>
              <a:t>f</a:t>
            </a:r>
            <a:r>
              <a:rPr sz="2000" spc="-5" dirty="0">
                <a:latin typeface="Calibri"/>
                <a:cs typeface="Calibri"/>
              </a:rPr>
              <a:t>ol</a:t>
            </a:r>
            <a:r>
              <a:rPr sz="2000" spc="-10" dirty="0">
                <a:latin typeface="Calibri"/>
                <a:cs typeface="Calibri"/>
              </a:rPr>
              <a:t>l</a:t>
            </a:r>
            <a:r>
              <a:rPr sz="2000" spc="-1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spc="-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g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acids,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as</a:t>
            </a:r>
            <a:r>
              <a:rPr sz="2000" spc="-10" dirty="0">
                <a:latin typeface="Calibri"/>
                <a:cs typeface="Calibri"/>
              </a:rPr>
              <a:t>s</a:t>
            </a:r>
            <a:r>
              <a:rPr sz="2000" spc="-5" dirty="0">
                <a:latin typeface="Calibri"/>
                <a:cs typeface="Calibri"/>
              </a:rPr>
              <a:t>umin</a:t>
            </a:r>
            <a:r>
              <a:rPr sz="2000" dirty="0">
                <a:latin typeface="Calibri"/>
                <a:cs typeface="Calibri"/>
              </a:rPr>
              <a:t>g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[HA]</a:t>
            </a:r>
            <a:r>
              <a:rPr sz="1950" spc="-7" baseline="-21367" dirty="0">
                <a:latin typeface="Calibri"/>
                <a:cs typeface="Calibri"/>
              </a:rPr>
              <a:t>i</a:t>
            </a:r>
            <a:r>
              <a:rPr sz="1950" spc="7" baseline="-21367" dirty="0">
                <a:latin typeface="Calibri"/>
                <a:cs typeface="Calibri"/>
              </a:rPr>
              <a:t>n</a:t>
            </a:r>
            <a:r>
              <a:rPr sz="1950" spc="-7" baseline="-21367" dirty="0">
                <a:latin typeface="Calibri"/>
                <a:cs typeface="Calibri"/>
              </a:rPr>
              <a:t>i</a:t>
            </a:r>
            <a:r>
              <a:rPr sz="1950" spc="7" baseline="-21367" dirty="0">
                <a:latin typeface="Calibri"/>
                <a:cs typeface="Calibri"/>
              </a:rPr>
              <a:t>t</a:t>
            </a:r>
            <a:r>
              <a:rPr sz="1950" spc="-7" baseline="-21367" dirty="0">
                <a:latin typeface="Calibri"/>
                <a:cs typeface="Calibri"/>
              </a:rPr>
              <a:t>i</a:t>
            </a:r>
            <a:r>
              <a:rPr sz="1950" spc="7" baseline="-21367" dirty="0">
                <a:latin typeface="Calibri"/>
                <a:cs typeface="Calibri"/>
              </a:rPr>
              <a:t>al</a:t>
            </a:r>
            <a:r>
              <a:rPr sz="1950" baseline="-21367" dirty="0">
                <a:latin typeface="Calibri"/>
                <a:cs typeface="Calibri"/>
              </a:rPr>
              <a:t> </a:t>
            </a:r>
            <a:r>
              <a:rPr sz="1950" spc="-195" baseline="-21367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=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[HA]</a:t>
            </a:r>
            <a:r>
              <a:rPr sz="1950" spc="15" baseline="-21367" dirty="0">
                <a:latin typeface="Calibri"/>
                <a:cs typeface="Calibri"/>
              </a:rPr>
              <a:t>e</a:t>
            </a:r>
            <a:r>
              <a:rPr sz="1950" baseline="-21367" dirty="0">
                <a:latin typeface="Calibri"/>
                <a:cs typeface="Calibri"/>
              </a:rPr>
              <a:t>q</a:t>
            </a:r>
            <a:r>
              <a:rPr sz="1950" spc="7" baseline="-21367" dirty="0">
                <a:latin typeface="Calibri"/>
                <a:cs typeface="Calibri"/>
              </a:rPr>
              <a:t>u</a:t>
            </a:r>
            <a:r>
              <a:rPr sz="1950" spc="-7" baseline="-21367" dirty="0">
                <a:latin typeface="Calibri"/>
                <a:cs typeface="Calibri"/>
              </a:rPr>
              <a:t>ili</a:t>
            </a:r>
            <a:r>
              <a:rPr sz="1950" spc="7" baseline="-21367" dirty="0">
                <a:latin typeface="Calibri"/>
                <a:cs typeface="Calibri"/>
              </a:rPr>
              <a:t>brium</a:t>
            </a:r>
            <a:r>
              <a:rPr lang="en-US" sz="1950" spc="7" baseline="-21367" dirty="0">
                <a:latin typeface="Calibri"/>
                <a:cs typeface="Calibri"/>
              </a:rPr>
              <a:t>:</a:t>
            </a:r>
            <a:endParaRPr sz="1950" baseline="-21367" dirty="0">
              <a:latin typeface="Calibri"/>
              <a:cs typeface="Calibri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B90E894-AC6C-6D70-7DA4-9ECE812813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761761"/>
              </p:ext>
            </p:extLst>
          </p:nvPr>
        </p:nvGraphicFramePr>
        <p:xfrm>
          <a:off x="763571" y="1114425"/>
          <a:ext cx="19843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11280" imgH="444240" progId="Equation.DSMT4">
                  <p:embed/>
                </p:oleObj>
              </mc:Choice>
              <mc:Fallback>
                <p:oleObj name="Equation" r:id="rId3" imgW="151128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3571" y="1114425"/>
                        <a:ext cx="1984375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>
            <a:extLst>
              <a:ext uri="{FF2B5EF4-FFF2-40B4-BE49-F238E27FC236}">
                <a16:creationId xmlns:a16="http://schemas.microsoft.com/office/drawing/2014/main" id="{806DDFC6-96D5-3388-F92C-9CB3E9D6A6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924320"/>
              </p:ext>
            </p:extLst>
          </p:nvPr>
        </p:nvGraphicFramePr>
        <p:xfrm>
          <a:off x="783829" y="2714272"/>
          <a:ext cx="7894795" cy="3352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138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6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3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02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11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/>
                          <a:cs typeface="Calibri"/>
                        </a:rPr>
                        <a:t>Acid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649605" marR="255904" indent="-387350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Calibri"/>
                          <a:cs typeface="Calibri"/>
                        </a:rPr>
                        <a:t>Conce</a:t>
                      </a:r>
                      <a:r>
                        <a:rPr sz="2000" b="1" spc="-1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2000" b="1" spc="-5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2000" b="1" spc="-3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tion</a:t>
                      </a:r>
                      <a:r>
                        <a:rPr sz="20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/ </a:t>
                      </a:r>
                      <a:r>
                        <a:rPr sz="2000" b="1" spc="-5" dirty="0">
                          <a:latin typeface="Calibri"/>
                          <a:cs typeface="Calibri"/>
                        </a:rPr>
                        <a:t>mol</a:t>
                      </a:r>
                      <a:r>
                        <a:rPr lang="en-US" sz="20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b="1" spc="1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2000" b="1" spc="5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lang="en-US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950" b="1" baseline="25641" dirty="0">
                          <a:latin typeface="Calibri"/>
                          <a:cs typeface="Calibri"/>
                        </a:rPr>
                        <a:t>3</a:t>
                      </a:r>
                      <a:endParaRPr sz="1950" baseline="25641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Calibri"/>
                          <a:cs typeface="Calibri"/>
                        </a:rPr>
                        <a:t>[H</a:t>
                      </a:r>
                      <a:r>
                        <a:rPr sz="1950" b="1" spc="-7" baseline="25641" dirty="0">
                          <a:latin typeface="Calibri"/>
                          <a:cs typeface="Calibri"/>
                        </a:rPr>
                        <a:t>+</a:t>
                      </a:r>
                      <a:r>
                        <a:rPr sz="2000" b="1" spc="-5" dirty="0">
                          <a:latin typeface="Calibri"/>
                          <a:cs typeface="Calibri"/>
                        </a:rPr>
                        <a:t>]</a:t>
                      </a:r>
                      <a:r>
                        <a:rPr sz="1950" b="1" spc="-7" baseline="-25641" dirty="0" err="1">
                          <a:latin typeface="Calibri"/>
                          <a:cs typeface="Calibri"/>
                        </a:rPr>
                        <a:t>e</a:t>
                      </a:r>
                      <a:r>
                        <a:rPr sz="1950" b="1" spc="7" baseline="-25641" dirty="0" err="1">
                          <a:latin typeface="Calibri"/>
                          <a:cs typeface="Calibri"/>
                        </a:rPr>
                        <a:t>q</a:t>
                      </a:r>
                      <a:r>
                        <a:rPr sz="1950" b="1" baseline="-25641" dirty="0" err="1">
                          <a:latin typeface="Calibri"/>
                          <a:cs typeface="Calibri"/>
                        </a:rPr>
                        <a:t>m</a:t>
                      </a:r>
                      <a:r>
                        <a:rPr lang="en-US" sz="1950" b="1" baseline="-2564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/</a:t>
                      </a:r>
                      <a:r>
                        <a:rPr sz="2000" b="1" spc="-5" dirty="0">
                          <a:latin typeface="Calibri"/>
                          <a:cs typeface="Calibri"/>
                        </a:rPr>
                        <a:t> </a:t>
                      </a:r>
                      <a:br>
                        <a:rPr lang="en-US" sz="2000" b="1" spc="-5" dirty="0">
                          <a:latin typeface="Calibri"/>
                          <a:cs typeface="Calibri"/>
                        </a:rPr>
                      </a:br>
                      <a:r>
                        <a:rPr sz="2000" b="1" spc="-5" dirty="0">
                          <a:latin typeface="Calibri"/>
                          <a:cs typeface="Calibri"/>
                        </a:rPr>
                        <a:t>mol</a:t>
                      </a:r>
                      <a:r>
                        <a:rPr lang="en-US" sz="20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b="1" spc="1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lang="en-US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950" b="1" baseline="25641" dirty="0">
                          <a:latin typeface="Calibri"/>
                          <a:cs typeface="Calibri"/>
                        </a:rPr>
                        <a:t>3</a:t>
                      </a:r>
                      <a:endParaRPr sz="1950" baseline="25641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b="1" i="1" spc="-3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950" b="1" baseline="-25641" dirty="0">
                          <a:latin typeface="Calibri"/>
                          <a:cs typeface="Calibri"/>
                        </a:rPr>
                        <a:t>a</a:t>
                      </a:r>
                      <a:endParaRPr sz="1950" baseline="-25641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588645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1950" spc="-7" baseline="-25641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000" spc="-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spc="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H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0.100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1531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1.32</a:t>
                      </a:r>
                      <a:r>
                        <a:rPr lang="en-US" sz="2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IN" sz="2000" dirty="0">
                          <a:latin typeface="Calibri"/>
                          <a:cs typeface="Calibri"/>
                          <a:sym typeface="Symbol" panose="05050102010706020507" pitchFamily="18" charset="2"/>
                        </a:rPr>
                        <a:t> 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lang="en-US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950" baseline="25641" dirty="0">
                          <a:latin typeface="Calibri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950" baseline="2564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HCN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1.00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1531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2.21</a:t>
                      </a:r>
                      <a:r>
                        <a:rPr lang="en-US" sz="2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IN" sz="2000" dirty="0">
                          <a:latin typeface="Calibri"/>
                          <a:cs typeface="Calibri"/>
                          <a:sym typeface="Symbol" panose="05050102010706020507" pitchFamily="18" charset="2"/>
                        </a:rPr>
                        <a:t> 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lang="en-US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950" baseline="25641" dirty="0">
                          <a:latin typeface="Calibri"/>
                          <a:cs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950" baseline="2564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2000" spc="-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950" spc="-7" baseline="-2564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H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0.01</a:t>
                      </a:r>
                      <a:r>
                        <a:rPr sz="2000" spc="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1531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1.33</a:t>
                      </a:r>
                      <a:r>
                        <a:rPr lang="en-US" sz="2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IN" sz="2000" dirty="0">
                          <a:latin typeface="Calibri"/>
                          <a:cs typeface="Calibri"/>
                          <a:sym typeface="Symbol" panose="05050102010706020507" pitchFamily="18" charset="2"/>
                        </a:rPr>
                        <a:t> 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lang="en-US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950" baseline="25641" dirty="0">
                          <a:latin typeface="Calibri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950" baseline="2564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HF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0.200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1531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9.97</a:t>
                      </a:r>
                      <a:r>
                        <a:rPr lang="en-US" sz="2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IN" sz="2000" dirty="0">
                          <a:latin typeface="Calibri"/>
                          <a:cs typeface="Calibri"/>
                          <a:sym typeface="Symbol" panose="05050102010706020507" pitchFamily="18" charset="2"/>
                        </a:rPr>
                        <a:t>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lang="en-US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950" baseline="25641" dirty="0">
                          <a:latin typeface="Calibri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950" baseline="2564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HClO</a:t>
                      </a:r>
                      <a:r>
                        <a:rPr sz="1950" baseline="-25641" dirty="0">
                          <a:latin typeface="Calibri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0.02</a:t>
                      </a:r>
                      <a:r>
                        <a:rPr sz="2000" spc="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1531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1.41</a:t>
                      </a:r>
                      <a:r>
                        <a:rPr lang="en-US" sz="2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IN" sz="2000" dirty="0">
                          <a:latin typeface="Calibri"/>
                          <a:cs typeface="Calibri"/>
                          <a:sym typeface="Symbol" panose="05050102010706020507" pitchFamily="18" charset="2"/>
                        </a:rPr>
                        <a:t> 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lang="en-US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950" baseline="25641" dirty="0">
                          <a:latin typeface="Calibri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950" baseline="25641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9261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Base </a:t>
            </a:r>
            <a:r>
              <a:rPr lang="en-US" dirty="0" err="1"/>
              <a:t>ionisation</a:t>
            </a:r>
            <a:r>
              <a:rPr lang="en-US" dirty="0"/>
              <a:t> constant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7A9F9E-77F1-3348-D9DE-9C1ED1A38D23}"/>
              </a:ext>
            </a:extLst>
          </p:cNvPr>
          <p:cNvSpPr txBox="1"/>
          <p:nvPr/>
        </p:nvSpPr>
        <p:spPr>
          <a:xfrm>
            <a:off x="670708" y="1275547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B(</a:t>
            </a:r>
            <a:r>
              <a:rPr lang="pt-BR" sz="2000" b="0" i="0" u="none" strike="noStrike" baseline="0" dirty="0" err="1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+ H</a:t>
            </a:r>
            <a:r>
              <a:rPr lang="pt-BR" sz="2000" b="0" i="0" u="none" strike="noStrike" baseline="-25000" dirty="0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O(l) ⇌BH</a:t>
            </a:r>
            <a:r>
              <a:rPr lang="pt-BR" sz="2000" b="0" i="0" u="none" strike="noStrike" baseline="30000" dirty="0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pt-BR" sz="2000" b="0" i="0" u="none" strike="noStrike" baseline="0" dirty="0" err="1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+ OH</a:t>
            </a:r>
            <a:r>
              <a:rPr lang="pt-BR" sz="2000" b="0" i="0" u="none" strike="noStrike" baseline="30000" dirty="0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pt-BR" sz="2000" b="0" i="0" u="none" strike="noStrike" baseline="0" dirty="0" err="1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pt-BR" sz="2000" b="0" i="0" u="none" strike="noStrike" baseline="0" dirty="0">
                <a:solidFill>
                  <a:srgbClr val="009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C4A33D0-4D7A-6CD0-3857-6DEBFBF71A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827469"/>
              </p:ext>
            </p:extLst>
          </p:nvPr>
        </p:nvGraphicFramePr>
        <p:xfrm>
          <a:off x="1327150" y="1847850"/>
          <a:ext cx="2413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720" imgH="558720" progId="Equation.DSMT4">
                  <p:embed/>
                </p:oleObj>
              </mc:Choice>
              <mc:Fallback>
                <p:oleObj name="Equation" r:id="rId3" imgW="2412720" imgH="558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B90E894-AC6C-6D70-7DA4-9ECE812813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7150" y="1847850"/>
                        <a:ext cx="2413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345F3C5-DB55-655D-865B-1B05C482C7BC}"/>
              </a:ext>
            </a:extLst>
          </p:cNvPr>
          <p:cNvSpPr txBox="1"/>
          <p:nvPr/>
        </p:nvSpPr>
        <p:spPr>
          <a:xfrm>
            <a:off x="697862" y="2604843"/>
            <a:ext cx="6781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spc="-5" dirty="0">
                <a:latin typeface="Calibri" panose="020F0502020204030204" pitchFamily="34" charset="0"/>
                <a:cs typeface="Calibri" panose="020F0502020204030204" pitchFamily="34" charset="0"/>
              </a:rPr>
              <a:t>Calcul</a:t>
            </a:r>
            <a:r>
              <a:rPr lang="en-US" sz="1800" b="0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800" b="0" spc="-2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1800" b="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US" sz="1800" b="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base</a:t>
            </a:r>
            <a:r>
              <a:rPr lang="en-US" sz="1800" b="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dirty="0" err="1">
                <a:latin typeface="Calibri" panose="020F0502020204030204" pitchFamily="34" charset="0"/>
                <a:cs typeface="Calibri" panose="020F0502020204030204" pitchFamily="34" charset="0"/>
              </a:rPr>
              <a:t>ioni</a:t>
            </a:r>
            <a:r>
              <a:rPr lang="en-US" sz="1800" b="0" spc="5" dirty="0" err="1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800" b="0" spc="-20" dirty="0" err="1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800" b="0" dirty="0" err="1">
                <a:latin typeface="Calibri" panose="020F0502020204030204" pitchFamily="34" charset="0"/>
                <a:cs typeface="Calibri" panose="020F0502020204030204" pitchFamily="34" charset="0"/>
              </a:rPr>
              <a:t>ti</a:t>
            </a:r>
            <a:r>
              <a:rPr lang="en-US" sz="1800" b="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800" b="0" dirty="0" err="1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1800" b="0" spc="-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spc="-25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1800" b="0" spc="-5" dirty="0"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lang="en-US" sz="1800" b="0" spc="-2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800" b="0" spc="-2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800" b="0" spc="-2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1800" b="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spc="-5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1800" b="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sz="1800" b="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US" sz="1800" b="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spc="-5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1800" b="0" spc="-5" dirty="0">
                <a:latin typeface="Calibri" panose="020F0502020204030204" pitchFamily="34" charset="0"/>
                <a:cs typeface="Calibri" panose="020F0502020204030204" pitchFamily="34" charset="0"/>
              </a:rPr>
              <a:t>oll</a:t>
            </a:r>
            <a:r>
              <a:rPr lang="en-US" sz="1800" b="0" spc="-1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wi</a:t>
            </a:r>
            <a:r>
              <a:rPr lang="en-US" sz="1800" b="0" spc="-1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US" sz="1800" b="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bas</a:t>
            </a:r>
            <a:r>
              <a:rPr lang="en-US" sz="1800" b="0" spc="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s,</a:t>
            </a:r>
            <a:r>
              <a:rPr lang="en-US" sz="1800" b="0" spc="-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sz="1800" b="0" spc="-4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800" b="0" spc="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800" b="0" spc="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ming</a:t>
            </a:r>
            <a:r>
              <a:rPr lang="en-US" sz="1800" b="0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[B]</a:t>
            </a:r>
            <a:r>
              <a:rPr lang="en-US" sz="1800" b="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spc="7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en-US" sz="1800" b="0" spc="15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1800" b="0" spc="-7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1800" b="0" spc="7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ial</a:t>
            </a:r>
            <a:r>
              <a:rPr lang="en-US" sz="1800" b="0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spc="-209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= [B]</a:t>
            </a:r>
            <a:r>
              <a:rPr lang="en-US" sz="1800" b="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spc="7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1800" b="0" spc="15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quilibrium</a:t>
            </a:r>
            <a:endParaRPr lang="en-I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55218838-E042-34B1-A220-9C0AB2D13EDA}"/>
              </a:ext>
            </a:extLst>
          </p:cNvPr>
          <p:cNvSpPr txBox="1"/>
          <p:nvPr/>
        </p:nvSpPr>
        <p:spPr>
          <a:xfrm>
            <a:off x="763851" y="5844882"/>
            <a:ext cx="678179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Th</a:t>
            </a:r>
            <a:r>
              <a:rPr sz="2000" dirty="0">
                <a:latin typeface="Calibri"/>
                <a:cs typeface="Calibri"/>
              </a:rPr>
              <a:t>e la</a:t>
            </a:r>
            <a:r>
              <a:rPr sz="2000" spc="-35" dirty="0">
                <a:latin typeface="Calibri"/>
                <a:cs typeface="Calibri"/>
              </a:rPr>
              <a:t>r</a:t>
            </a:r>
            <a:r>
              <a:rPr sz="2000" spc="-10" dirty="0">
                <a:latin typeface="Calibri"/>
                <a:cs typeface="Calibri"/>
              </a:rPr>
              <a:t>g</a:t>
            </a:r>
            <a:r>
              <a:rPr sz="2000" dirty="0">
                <a:latin typeface="Calibri"/>
                <a:cs typeface="Calibri"/>
              </a:rPr>
              <a:t>er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25" dirty="0">
                <a:latin typeface="Calibri"/>
                <a:cs typeface="Calibri"/>
              </a:rPr>
              <a:t>v</a:t>
            </a:r>
            <a:r>
              <a:rPr sz="2000" dirty="0">
                <a:latin typeface="Calibri"/>
                <a:cs typeface="Calibri"/>
              </a:rPr>
              <a:t>alue 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f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i="1" dirty="0">
                <a:latin typeface="Calibri"/>
                <a:cs typeface="Calibri"/>
              </a:rPr>
              <a:t>K</a:t>
            </a:r>
            <a:r>
              <a:rPr sz="1950" spc="7" baseline="-21367" dirty="0">
                <a:latin typeface="Calibri"/>
                <a:cs typeface="Calibri"/>
              </a:rPr>
              <a:t>b</a:t>
            </a:r>
            <a:r>
              <a:rPr sz="2000" dirty="0">
                <a:latin typeface="Calibri"/>
                <a:cs typeface="Calibri"/>
              </a:rPr>
              <a:t>, the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30" dirty="0">
                <a:latin typeface="Calibri"/>
                <a:cs typeface="Calibri"/>
              </a:rPr>
              <a:t>s</a:t>
            </a:r>
            <a:r>
              <a:rPr sz="2000" dirty="0">
                <a:latin typeface="Calibri"/>
                <a:cs typeface="Calibri"/>
              </a:rPr>
              <a:t>t</a:t>
            </a:r>
            <a:r>
              <a:rPr sz="2000" spc="-40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onge</a:t>
            </a:r>
            <a:r>
              <a:rPr sz="2000" dirty="0">
                <a:latin typeface="Calibri"/>
                <a:cs typeface="Calibri"/>
              </a:rPr>
              <a:t>r the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base.</a:t>
            </a:r>
            <a:endParaRPr sz="2000" dirty="0">
              <a:latin typeface="Calibri"/>
              <a:cs typeface="Calibri"/>
            </a:endParaRPr>
          </a:p>
        </p:txBody>
      </p:sp>
      <p:graphicFrame>
        <p:nvGraphicFramePr>
          <p:cNvPr id="12" name="object 6">
            <a:extLst>
              <a:ext uri="{FF2B5EF4-FFF2-40B4-BE49-F238E27FC236}">
                <a16:creationId xmlns:a16="http://schemas.microsoft.com/office/drawing/2014/main" id="{3FDDE754-8F2E-E2CF-C5A4-4E5B5B2CCA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250794"/>
              </p:ext>
            </p:extLst>
          </p:nvPr>
        </p:nvGraphicFramePr>
        <p:xfrm>
          <a:off x="812940" y="3470204"/>
          <a:ext cx="6781800" cy="23202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42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5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43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8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14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00" b="1" dirty="0">
                          <a:latin typeface="Calibri"/>
                          <a:cs typeface="Calibri"/>
                        </a:rPr>
                        <a:t>Base</a:t>
                      </a:r>
                      <a:endParaRPr sz="15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500" b="1" spc="-5" dirty="0">
                          <a:latin typeface="Calibri"/>
                          <a:cs typeface="Calibri"/>
                        </a:rPr>
                        <a:t>Conce</a:t>
                      </a:r>
                      <a:r>
                        <a:rPr sz="1500" b="1" spc="-1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500" b="1" spc="-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00" b="1" spc="-4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500" b="1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500" b="1" spc="-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500" b="1" dirty="0">
                          <a:latin typeface="Calibri"/>
                          <a:cs typeface="Calibri"/>
                        </a:rPr>
                        <a:t>ion</a:t>
                      </a:r>
                      <a:r>
                        <a:rPr lang="en-US" sz="1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b="1" dirty="0">
                          <a:latin typeface="Calibri"/>
                          <a:cs typeface="Calibri"/>
                        </a:rPr>
                        <a:t>/ </a:t>
                      </a:r>
                      <a:br>
                        <a:rPr lang="en-US" sz="1500" b="1" dirty="0">
                          <a:latin typeface="Calibri"/>
                          <a:cs typeface="Calibri"/>
                        </a:rPr>
                      </a:br>
                      <a:r>
                        <a:rPr sz="1500" b="1" spc="-5" dirty="0">
                          <a:latin typeface="Calibri"/>
                          <a:cs typeface="Calibri"/>
                        </a:rPr>
                        <a:t>mol</a:t>
                      </a:r>
                      <a:r>
                        <a:rPr lang="en-US" sz="1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b="1" spc="-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500" b="1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lang="en-IN" sz="1500" b="1" spc="-7" baseline="25000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500" b="1" baseline="25000" dirty="0">
                          <a:latin typeface="Calibri"/>
                          <a:cs typeface="Calibri"/>
                        </a:rPr>
                        <a:t>3</a:t>
                      </a:r>
                      <a:endParaRPr sz="1500" baseline="25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500" b="1" dirty="0">
                          <a:latin typeface="Calibri"/>
                          <a:cs typeface="Calibri"/>
                        </a:rPr>
                        <a:t>[O</a:t>
                      </a:r>
                      <a:r>
                        <a:rPr sz="1500" b="1" spc="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lang="en-IN" sz="1500" b="1" spc="-7" baseline="25000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500" b="1" dirty="0">
                          <a:latin typeface="Calibri"/>
                          <a:cs typeface="Calibri"/>
                        </a:rPr>
                        <a:t>]</a:t>
                      </a:r>
                      <a:r>
                        <a:rPr lang="en-US" sz="1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b="1" dirty="0">
                          <a:latin typeface="Calibri"/>
                          <a:cs typeface="Calibri"/>
                        </a:rPr>
                        <a:t>/ </a:t>
                      </a:r>
                      <a:br>
                        <a:rPr lang="en-US" sz="1500" b="1" dirty="0">
                          <a:latin typeface="Calibri"/>
                          <a:cs typeface="Calibri"/>
                        </a:rPr>
                      </a:br>
                      <a:r>
                        <a:rPr sz="1500" b="1" spc="-5" dirty="0">
                          <a:latin typeface="Calibri"/>
                          <a:cs typeface="Calibri"/>
                        </a:rPr>
                        <a:t>mol</a:t>
                      </a:r>
                      <a:r>
                        <a:rPr lang="en-US" sz="1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b="1" spc="-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500" b="1" spc="5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lang="en-US" sz="1500" b="1" spc="-7" baseline="25000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500" b="1" baseline="25000" dirty="0">
                          <a:latin typeface="Calibri"/>
                          <a:cs typeface="Calibri"/>
                        </a:rPr>
                        <a:t>3</a:t>
                      </a:r>
                      <a:endParaRPr sz="1500" baseline="25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00" b="1" i="1" spc="-5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500" b="1" baseline="-25000" dirty="0">
                          <a:latin typeface="Calibri"/>
                          <a:cs typeface="Calibri"/>
                        </a:rPr>
                        <a:t>b</a:t>
                      </a:r>
                      <a:endParaRPr sz="1500" baseline="-25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00" dirty="0">
                          <a:latin typeface="Calibri"/>
                          <a:cs typeface="Calibri"/>
                        </a:rPr>
                        <a:t>CH</a:t>
                      </a:r>
                      <a:r>
                        <a:rPr sz="1500" spc="-7" baseline="-25000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NH</a:t>
                      </a:r>
                      <a:r>
                        <a:rPr sz="1500" baseline="-25000" dirty="0">
                          <a:latin typeface="Calibri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00" spc="-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.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010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500" spc="-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.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002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500" dirty="0">
                          <a:latin typeface="Calibri"/>
                          <a:cs typeface="Calibri"/>
                        </a:rPr>
                        <a:t>NH</a:t>
                      </a:r>
                      <a:r>
                        <a:rPr sz="1500" baseline="-25000" dirty="0">
                          <a:latin typeface="Calibri"/>
                          <a:cs typeface="Calibri"/>
                        </a:rPr>
                        <a:t>3</a:t>
                      </a:r>
                      <a:endParaRPr sz="1500" baseline="-25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.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5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.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4 </a:t>
                      </a:r>
                      <a:r>
                        <a:rPr lang="en-IN" sz="1500" dirty="0">
                          <a:latin typeface="Calibri"/>
                          <a:cs typeface="Calibri"/>
                          <a:sym typeface="Symbol" panose="05050102010706020507" pitchFamily="18" charset="2"/>
                        </a:rPr>
                        <a:t>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lang="en-IN" sz="1500" b="1" spc="-7" baseline="25000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500" baseline="25000" dirty="0">
                          <a:latin typeface="Calibri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500" baseline="25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0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500" spc="-7" baseline="-2500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1500" spc="-7" baseline="-25000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NH</a:t>
                      </a:r>
                      <a:r>
                        <a:rPr sz="1500" baseline="-25000" dirty="0">
                          <a:latin typeface="Calibri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00" spc="-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.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050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0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500" spc="-5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.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8 </a:t>
                      </a:r>
                      <a:r>
                        <a:rPr lang="en-IN" sz="1500" dirty="0">
                          <a:latin typeface="Calibri"/>
                          <a:cs typeface="Calibri"/>
                          <a:sym typeface="Symbol" panose="05050102010706020507" pitchFamily="18" charset="2"/>
                        </a:rPr>
                        <a:t>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lang="en-IN" sz="1500" b="1" spc="-7" baseline="25000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500" baseline="25000" dirty="0">
                          <a:latin typeface="Calibri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500" baseline="25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500" spc="-5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CH</a:t>
                      </a:r>
                      <a:r>
                        <a:rPr sz="1500" spc="-7" baseline="-25000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)</a:t>
                      </a:r>
                      <a:r>
                        <a:rPr sz="1500" spc="-7" baseline="-2500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NH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00" spc="-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.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010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5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.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9 </a:t>
                      </a:r>
                      <a:r>
                        <a:rPr lang="en-IN" sz="1500" dirty="0">
                          <a:latin typeface="Calibri"/>
                          <a:cs typeface="Calibri"/>
                          <a:sym typeface="Symbol" panose="05050102010706020507" pitchFamily="18" charset="2"/>
                        </a:rPr>
                        <a:t></a:t>
                      </a:r>
                      <a:r>
                        <a:rPr sz="15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spc="-1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lang="en-IN" sz="1500" b="1" spc="-7" baseline="25000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500" baseline="25000" dirty="0">
                          <a:latin typeface="Calibri"/>
                          <a:cs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500" baseline="25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0491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pc="-20" dirty="0">
                <a:solidFill>
                  <a:srgbClr val="00929F"/>
                </a:solidFill>
                <a:cs typeface="Calibri" panose="020F0502020204030204" pitchFamily="34" charset="0"/>
              </a:rPr>
              <a:t>Th</a:t>
            </a:r>
            <a:r>
              <a:rPr lang="en-US" spc="-15" dirty="0">
                <a:solidFill>
                  <a:srgbClr val="00929F"/>
                </a:solidFill>
                <a:cs typeface="Calibri" panose="020F0502020204030204" pitchFamily="34" charset="0"/>
              </a:rPr>
              <a:t>e</a:t>
            </a:r>
            <a:r>
              <a:rPr lang="en-US" dirty="0">
                <a:solidFill>
                  <a:srgbClr val="00929F"/>
                </a:solidFill>
                <a:cs typeface="Calibri" panose="020F0502020204030204" pitchFamily="34" charset="0"/>
              </a:rPr>
              <a:t> </a:t>
            </a:r>
            <a:r>
              <a:rPr lang="en-US" spc="-45" dirty="0">
                <a:solidFill>
                  <a:srgbClr val="00929F"/>
                </a:solidFill>
                <a:cs typeface="Calibri" panose="020F0502020204030204" pitchFamily="34" charset="0"/>
              </a:rPr>
              <a:t>r</a:t>
            </a:r>
            <a:r>
              <a:rPr lang="en-US" spc="-15" dirty="0">
                <a:solidFill>
                  <a:srgbClr val="00929F"/>
                </a:solidFill>
                <a:cs typeface="Calibri" panose="020F0502020204030204" pitchFamily="34" charset="0"/>
              </a:rPr>
              <a:t>el</a:t>
            </a:r>
            <a:r>
              <a:rPr lang="en-US" spc="-45" dirty="0">
                <a:solidFill>
                  <a:srgbClr val="00929F"/>
                </a:solidFill>
                <a:cs typeface="Calibri" panose="020F0502020204030204" pitchFamily="34" charset="0"/>
              </a:rPr>
              <a:t>a</a:t>
            </a:r>
            <a:r>
              <a:rPr lang="en-US" spc="-15" dirty="0">
                <a:solidFill>
                  <a:srgbClr val="00929F"/>
                </a:solidFill>
                <a:cs typeface="Calibri" panose="020F0502020204030204" pitchFamily="34" charset="0"/>
              </a:rPr>
              <a:t>tio</a:t>
            </a:r>
            <a:r>
              <a:rPr lang="en-US" spc="-25" dirty="0">
                <a:solidFill>
                  <a:srgbClr val="00929F"/>
                </a:solidFill>
                <a:cs typeface="Calibri" panose="020F0502020204030204" pitchFamily="34" charset="0"/>
              </a:rPr>
              <a:t>n</a:t>
            </a:r>
            <a:r>
              <a:rPr lang="en-US" spc="-20" dirty="0">
                <a:solidFill>
                  <a:srgbClr val="00929F"/>
                </a:solidFill>
                <a:cs typeface="Calibri" panose="020F0502020204030204" pitchFamily="34" charset="0"/>
              </a:rPr>
              <a:t>sh</a:t>
            </a:r>
            <a:r>
              <a:rPr lang="en-US" spc="-25" dirty="0">
                <a:solidFill>
                  <a:srgbClr val="00929F"/>
                </a:solidFill>
                <a:cs typeface="Calibri" panose="020F0502020204030204" pitchFamily="34" charset="0"/>
              </a:rPr>
              <a:t>i</a:t>
            </a:r>
            <a:r>
              <a:rPr lang="en-US" spc="-15" dirty="0">
                <a:solidFill>
                  <a:srgbClr val="00929F"/>
                </a:solidFill>
                <a:cs typeface="Calibri" panose="020F0502020204030204" pitchFamily="34" charset="0"/>
              </a:rPr>
              <a:t>p</a:t>
            </a:r>
            <a:r>
              <a:rPr lang="en-US" spc="30" dirty="0">
                <a:solidFill>
                  <a:srgbClr val="00929F"/>
                </a:solidFill>
                <a:cs typeface="Calibri" panose="020F0502020204030204" pitchFamily="34" charset="0"/>
              </a:rPr>
              <a:t> </a:t>
            </a:r>
            <a:r>
              <a:rPr lang="en-US" spc="-20" dirty="0">
                <a:solidFill>
                  <a:srgbClr val="00929F"/>
                </a:solidFill>
                <a:cs typeface="Calibri" panose="020F0502020204030204" pitchFamily="34" charset="0"/>
              </a:rPr>
              <a:t>b</a:t>
            </a:r>
            <a:r>
              <a:rPr lang="en-US" spc="-35" dirty="0">
                <a:solidFill>
                  <a:srgbClr val="00929F"/>
                </a:solidFill>
                <a:cs typeface="Calibri" panose="020F0502020204030204" pitchFamily="34" charset="0"/>
              </a:rPr>
              <a:t>e</a:t>
            </a:r>
            <a:r>
              <a:rPr lang="en-US" spc="-10" dirty="0">
                <a:solidFill>
                  <a:srgbClr val="00929F"/>
                </a:solidFill>
                <a:cs typeface="Calibri" panose="020F0502020204030204" pitchFamily="34" charset="0"/>
              </a:rPr>
              <a:t>t</a:t>
            </a:r>
            <a:r>
              <a:rPr lang="en-US" spc="-40" dirty="0">
                <a:solidFill>
                  <a:srgbClr val="00929F"/>
                </a:solidFill>
                <a:cs typeface="Calibri" panose="020F0502020204030204" pitchFamily="34" charset="0"/>
              </a:rPr>
              <a:t>w</a:t>
            </a:r>
            <a:r>
              <a:rPr lang="en-US" spc="-15" dirty="0">
                <a:solidFill>
                  <a:srgbClr val="00929F"/>
                </a:solidFill>
                <a:cs typeface="Calibri" panose="020F0502020204030204" pitchFamily="34" charset="0"/>
              </a:rPr>
              <a:t>een</a:t>
            </a:r>
            <a:r>
              <a:rPr lang="en-US" dirty="0">
                <a:solidFill>
                  <a:srgbClr val="00929F"/>
                </a:solidFill>
                <a:cs typeface="Calibri" panose="020F0502020204030204" pitchFamily="34" charset="0"/>
              </a:rPr>
              <a:t> </a:t>
            </a:r>
            <a:r>
              <a:rPr lang="en-US" i="1" spc="-55" dirty="0">
                <a:solidFill>
                  <a:srgbClr val="00929F"/>
                </a:solidFill>
                <a:cs typeface="Calibri" panose="020F0502020204030204" pitchFamily="34" charset="0"/>
              </a:rPr>
              <a:t>K</a:t>
            </a:r>
            <a:r>
              <a:rPr lang="en-US" spc="7" baseline="-21021" dirty="0">
                <a:solidFill>
                  <a:srgbClr val="00929F"/>
                </a:solidFill>
                <a:cs typeface="Calibri" panose="020F0502020204030204" pitchFamily="34" charset="0"/>
              </a:rPr>
              <a:t>a</a:t>
            </a:r>
            <a:r>
              <a:rPr lang="en-US" spc="-10" dirty="0">
                <a:solidFill>
                  <a:srgbClr val="00929F"/>
                </a:solidFill>
                <a:cs typeface="Calibri" panose="020F0502020204030204" pitchFamily="34" charset="0"/>
              </a:rPr>
              <a:t>,</a:t>
            </a:r>
            <a:r>
              <a:rPr lang="en-US" dirty="0">
                <a:solidFill>
                  <a:srgbClr val="00929F"/>
                </a:solidFill>
                <a:cs typeface="Calibri" panose="020F0502020204030204" pitchFamily="34" charset="0"/>
              </a:rPr>
              <a:t> </a:t>
            </a:r>
            <a:r>
              <a:rPr lang="en-US" i="1" spc="-20" dirty="0" err="1">
                <a:solidFill>
                  <a:srgbClr val="00929F"/>
                </a:solidFill>
                <a:cs typeface="Calibri" panose="020F0502020204030204" pitchFamily="34" charset="0"/>
              </a:rPr>
              <a:t>K</a:t>
            </a:r>
            <a:r>
              <a:rPr lang="en-US" spc="7" baseline="-21021" dirty="0" err="1">
                <a:solidFill>
                  <a:srgbClr val="00929F"/>
                </a:solidFill>
                <a:cs typeface="Calibri" panose="020F0502020204030204" pitchFamily="34" charset="0"/>
              </a:rPr>
              <a:t>b</a:t>
            </a:r>
            <a:r>
              <a:rPr lang="en-US" spc="307" baseline="-21021" dirty="0">
                <a:solidFill>
                  <a:srgbClr val="00929F"/>
                </a:solidFill>
                <a:cs typeface="Calibri" panose="020F0502020204030204" pitchFamily="34" charset="0"/>
              </a:rPr>
              <a:t> </a:t>
            </a:r>
            <a:r>
              <a:rPr lang="en-US" spc="-15" dirty="0">
                <a:solidFill>
                  <a:srgbClr val="00929F"/>
                </a:solidFill>
                <a:cs typeface="Calibri" panose="020F0502020204030204" pitchFamily="34" charset="0"/>
              </a:rPr>
              <a:t>and</a:t>
            </a:r>
            <a:r>
              <a:rPr lang="en-US" spc="15" dirty="0">
                <a:solidFill>
                  <a:srgbClr val="00929F"/>
                </a:solidFill>
                <a:cs typeface="Calibri" panose="020F0502020204030204" pitchFamily="34" charset="0"/>
              </a:rPr>
              <a:t> </a:t>
            </a:r>
            <a:r>
              <a:rPr lang="en-US" i="1" spc="-145" dirty="0">
                <a:solidFill>
                  <a:srgbClr val="00929F"/>
                </a:solidFill>
                <a:cs typeface="Calibri" panose="020F0502020204030204" pitchFamily="34" charset="0"/>
              </a:rPr>
              <a:t>K</a:t>
            </a:r>
            <a:r>
              <a:rPr lang="en-US" spc="15" baseline="-21021" dirty="0">
                <a:solidFill>
                  <a:srgbClr val="00929F"/>
                </a:solidFill>
                <a:cs typeface="Calibri" panose="020F0502020204030204" pitchFamily="34" charset="0"/>
              </a:rPr>
              <a:t>w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83564A-579C-C0E3-578B-12DAE9D366B0}"/>
              </a:ext>
            </a:extLst>
          </p:cNvPr>
          <p:cNvSpPr txBox="1"/>
          <p:nvPr/>
        </p:nvSpPr>
        <p:spPr>
          <a:xfrm>
            <a:off x="670708" y="1263879"/>
            <a:ext cx="52959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 (aq) ⇌ A</a:t>
            </a:r>
            <a:r>
              <a:rPr lang="pt-BR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(aq) +  H</a:t>
            </a:r>
            <a:r>
              <a:rPr lang="pt-BR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(aq)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pt-BR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(aq) + H</a:t>
            </a:r>
            <a:r>
              <a:rPr lang="pt-BR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(l)⇌ AH (aq) + OH</a:t>
            </a:r>
            <a:r>
              <a:rPr lang="pt-BR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(aq)</a:t>
            </a:r>
            <a:endParaRPr lang="en-IN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1F45366F-C822-C822-2337-283F5041A2FC}"/>
              </a:ext>
            </a:extLst>
          </p:cNvPr>
          <p:cNvSpPr txBox="1"/>
          <p:nvPr/>
        </p:nvSpPr>
        <p:spPr>
          <a:xfrm>
            <a:off x="737869" y="2473594"/>
            <a:ext cx="766825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95"/>
              </a:lnSpc>
              <a:tabLst>
                <a:tab pos="469900" algn="l"/>
              </a:tabLst>
            </a:pPr>
            <a:r>
              <a:rPr sz="2000" b="1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2000" spc="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hat</a:t>
            </a:r>
            <a:r>
              <a:rPr sz="2000" spc="-3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sz="2000" spc="-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ionsh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2000" spc="-4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between</a:t>
            </a:r>
            <a:r>
              <a:rPr sz="2000" spc="-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</a:t>
            </a:r>
            <a:r>
              <a:rPr sz="2000" spc="-1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2000" spc="-1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950" spc="7" baseline="2564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2395"/>
              </a:lnSpc>
              <a:tabLst>
                <a:tab pos="469900" algn="l"/>
              </a:tabLst>
            </a:pPr>
            <a:endParaRPr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ts val="2395"/>
              </a:lnSpc>
              <a:tabLst>
                <a:tab pos="470534" algn="l"/>
              </a:tabLst>
            </a:pPr>
            <a:r>
              <a:rPr lang="en-IN" sz="2000" b="1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IN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2000" spc="-6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2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sz="2000" spc="-4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xp</a:t>
            </a:r>
            <a:r>
              <a:rPr sz="2000" spc="-3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</a:t>
            </a:r>
            <a:r>
              <a:rPr sz="2000" spc="-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ions</a:t>
            </a:r>
            <a:r>
              <a:rPr sz="2000" spc="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4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i="1" spc="-3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1950" spc="15" baseline="-2136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950" baseline="-2136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spc="-225" baseline="-2136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4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</a:t>
            </a:r>
            <a:r>
              <a:rPr sz="2000" spc="-4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3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spc="2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equil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briu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2000" spc="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i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1950" spc="15" baseline="-2136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1950" baseline="-2136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950" spc="-209" baseline="-21367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4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b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</a:t>
            </a:r>
            <a:r>
              <a:rPr sz="2000" spc="-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ond</a:t>
            </a:r>
            <a:r>
              <a:rPr lang="en-US"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equi</a:t>
            </a:r>
            <a:r>
              <a:rPr sz="2000" spc="-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ib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ium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69900" indent="-457200">
              <a:lnSpc>
                <a:spcPts val="2395"/>
              </a:lnSpc>
              <a:buFont typeface="Calibri"/>
              <a:buAutoNum type="arabicPeriod" startAt="2"/>
              <a:tabLst>
                <a:tab pos="470534" algn="l"/>
              </a:tabLst>
            </a:pPr>
            <a:endParaRPr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tabLst>
                <a:tab pos="470534" algn="l"/>
              </a:tabLst>
            </a:pPr>
            <a:r>
              <a:rPr lang="en-IN" sz="2000" b="1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 the </a:t>
            </a:r>
            <a:r>
              <a:rPr sz="2000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2000" spc="-4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od</a:t>
            </a:r>
            <a:r>
              <a:rPr sz="2000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ct</a:t>
            </a:r>
            <a:r>
              <a:rPr sz="2000" spc="-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i="1" spc="-35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1950" spc="7" baseline="-21367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i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US" sz="20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0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1950" baseline="-21367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1743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stronger the acid, the weaker its conjugate base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F81024-F3C4-6C82-E271-EFFAC6DC06A7}"/>
              </a:ext>
            </a:extLst>
          </p:cNvPr>
          <p:cNvSpPr txBox="1"/>
          <p:nvPr/>
        </p:nvSpPr>
        <p:spPr>
          <a:xfrm>
            <a:off x="670708" y="1414195"/>
            <a:ext cx="741411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i="1" dirty="0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K</a:t>
            </a:r>
            <a:r>
              <a:rPr lang="en-US" sz="2000" baseline="-25000" dirty="0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a</a:t>
            </a:r>
            <a:r>
              <a:rPr lang="en-US" sz="2000" dirty="0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 × </a:t>
            </a:r>
            <a:r>
              <a:rPr lang="en-US" sz="2000" i="1" dirty="0" err="1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K</a:t>
            </a:r>
            <a:r>
              <a:rPr lang="en-US" sz="2000" baseline="-25000" dirty="0" err="1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b</a:t>
            </a:r>
            <a:r>
              <a:rPr lang="en-US" sz="2000" dirty="0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 = </a:t>
            </a:r>
            <a:r>
              <a:rPr lang="en-US" sz="2000" i="1" dirty="0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K</a:t>
            </a:r>
            <a:r>
              <a:rPr lang="en-US" sz="2000" baseline="-25000" dirty="0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w</a:t>
            </a:r>
            <a:r>
              <a:rPr lang="en-US" sz="1800" baseline="-21367" dirty="0">
                <a:latin typeface="Calibri"/>
                <a:cs typeface="Calibri"/>
              </a:rPr>
              <a:t>	</a:t>
            </a:r>
            <a:r>
              <a:rPr lang="en-US" sz="2000" dirty="0" err="1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p</a:t>
            </a:r>
            <a:r>
              <a:rPr lang="en-US" sz="2000" i="1" dirty="0" err="1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K</a:t>
            </a:r>
            <a:r>
              <a:rPr lang="en-US" sz="2000" baseline="-25000" dirty="0" err="1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a</a:t>
            </a:r>
            <a:r>
              <a:rPr lang="en-US" sz="2000" dirty="0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  + </a:t>
            </a:r>
            <a:r>
              <a:rPr lang="en-US" sz="2000" dirty="0" err="1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p</a:t>
            </a:r>
            <a:r>
              <a:rPr lang="en-US" sz="2000" i="1" dirty="0" err="1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K</a:t>
            </a:r>
            <a:r>
              <a:rPr lang="en-US" sz="2000" baseline="-25000" dirty="0" err="1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b</a:t>
            </a:r>
            <a:r>
              <a:rPr lang="en-US" sz="2000" dirty="0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 = </a:t>
            </a:r>
            <a:r>
              <a:rPr lang="en-US" sz="2000" dirty="0" err="1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p</a:t>
            </a:r>
            <a:r>
              <a:rPr lang="en-US" sz="2000" i="1" dirty="0" err="1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K</a:t>
            </a:r>
            <a:r>
              <a:rPr lang="en-US" sz="2000" baseline="-25000" dirty="0" err="1">
                <a:solidFill>
                  <a:srgbClr val="00929F"/>
                </a:solidFill>
                <a:latin typeface="Calibri"/>
                <a:ea typeface="+mj-ea"/>
                <a:cs typeface="Calibri"/>
              </a:rPr>
              <a:t>w</a:t>
            </a:r>
            <a:r>
              <a:rPr lang="en-US" sz="1800" spc="7" baseline="-21367" dirty="0">
                <a:latin typeface="Calibri"/>
                <a:cs typeface="Calibri"/>
              </a:rPr>
              <a:t>    </a:t>
            </a:r>
          </a:p>
          <a:p>
            <a:endParaRPr lang="en-US" spc="7" baseline="-21367" dirty="0">
              <a:solidFill>
                <a:srgbClr val="000000"/>
              </a:solidFill>
              <a:latin typeface="Calibri"/>
              <a:cs typeface="Calibri"/>
            </a:endParaRPr>
          </a:p>
          <a:p>
            <a:r>
              <a:rPr lang="en-US" sz="1800" spc="-5" dirty="0">
                <a:solidFill>
                  <a:srgbClr val="000000"/>
                </a:solidFill>
                <a:latin typeface="Calibri"/>
                <a:cs typeface="Calibri"/>
              </a:rPr>
              <a:t>Compl</a:t>
            </a:r>
            <a:r>
              <a:rPr lang="en-US" sz="1800" spc="-15" dirty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lang="en-US" sz="1800" spc="-25" dirty="0">
                <a:solidFill>
                  <a:srgbClr val="000000"/>
                </a:solidFill>
                <a:latin typeface="Calibri"/>
                <a:cs typeface="Calibri"/>
              </a:rPr>
              <a:t>t</a:t>
            </a:r>
            <a:r>
              <a:rPr lang="en-US" sz="1800" dirty="0">
                <a:solidFill>
                  <a:srgbClr val="000000"/>
                </a:solidFill>
                <a:latin typeface="Calibri"/>
                <a:cs typeface="Calibri"/>
              </a:rPr>
              <a:t>e the </a:t>
            </a:r>
            <a:r>
              <a:rPr lang="en-US" sz="1800" spc="-40" dirty="0">
                <a:solidFill>
                  <a:srgbClr val="000000"/>
                </a:solidFill>
                <a:latin typeface="Calibri"/>
                <a:cs typeface="Calibri"/>
              </a:rPr>
              <a:t>f</a:t>
            </a:r>
            <a:r>
              <a:rPr lang="en-US" sz="1800" spc="-5" dirty="0">
                <a:solidFill>
                  <a:srgbClr val="000000"/>
                </a:solidFill>
                <a:latin typeface="Calibri"/>
                <a:cs typeface="Calibri"/>
              </a:rPr>
              <a:t>ol</a:t>
            </a:r>
            <a:r>
              <a:rPr lang="en-US" sz="1800" spc="-10" dirty="0">
                <a:solidFill>
                  <a:srgbClr val="000000"/>
                </a:solidFill>
                <a:latin typeface="Calibri"/>
                <a:cs typeface="Calibri"/>
              </a:rPr>
              <a:t>l</a:t>
            </a:r>
            <a:r>
              <a:rPr lang="en-US" sz="1800" spc="-15" dirty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en-US" sz="1800" dirty="0">
                <a:solidFill>
                  <a:srgbClr val="000000"/>
                </a:solidFill>
                <a:latin typeface="Calibri"/>
                <a:cs typeface="Calibri"/>
              </a:rPr>
              <a:t>w</a:t>
            </a:r>
            <a:r>
              <a:rPr lang="en-US" sz="1800" spc="-1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1800" spc="-5" dirty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en-US" sz="1800" dirty="0">
                <a:solidFill>
                  <a:srgbClr val="000000"/>
                </a:solidFill>
                <a:latin typeface="Calibri"/>
                <a:cs typeface="Calibri"/>
              </a:rPr>
              <a:t>g</a:t>
            </a:r>
            <a:r>
              <a:rPr lang="en-US" sz="1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1800" spc="-25" dirty="0">
                <a:solidFill>
                  <a:srgbClr val="000000"/>
                </a:solidFill>
                <a:latin typeface="Calibri"/>
                <a:cs typeface="Calibri"/>
              </a:rPr>
              <a:t>t</a:t>
            </a:r>
            <a:r>
              <a:rPr lang="en-US" sz="1800" dirty="0">
                <a:solidFill>
                  <a:srgbClr val="000000"/>
                </a:solidFill>
                <a:latin typeface="Calibri"/>
                <a:cs typeface="Calibri"/>
              </a:rPr>
              <a:t>able:</a:t>
            </a:r>
            <a:endParaRPr lang="en-IN" dirty="0"/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DA740375-1AB3-DED8-4D7A-478504AC07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571350"/>
              </p:ext>
            </p:extLst>
          </p:nvPr>
        </p:nvGraphicFramePr>
        <p:xfrm>
          <a:off x="440819" y="2622169"/>
          <a:ext cx="7362730" cy="28848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2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4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1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5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902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/>
                          <a:cs typeface="Calibri"/>
                        </a:rPr>
                        <a:t>Acid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b="1" i="1" spc="-3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950" b="1" baseline="-21367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lang="en-US" sz="1950" b="1" baseline="-2136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/</a:t>
                      </a:r>
                      <a:br>
                        <a:rPr lang="en-US" sz="2000" b="1" dirty="0">
                          <a:latin typeface="Calibri"/>
                          <a:cs typeface="Calibri"/>
                        </a:rPr>
                      </a:br>
                      <a:r>
                        <a:rPr lang="en-US" sz="20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b="1" dirty="0" err="1">
                          <a:latin typeface="Calibri"/>
                          <a:cs typeface="Calibri"/>
                        </a:rPr>
                        <a:t>mold</a:t>
                      </a:r>
                      <a:r>
                        <a:rPr sz="2000" b="1" spc="5" dirty="0" err="1">
                          <a:latin typeface="Calibri"/>
                          <a:cs typeface="Calibri"/>
                        </a:rPr>
                        <a:t>m</a:t>
                      </a:r>
                      <a:r>
                        <a:rPr lang="en-IN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950" b="1" baseline="25641" dirty="0">
                          <a:latin typeface="Calibri"/>
                          <a:cs typeface="Calibri"/>
                        </a:rPr>
                        <a:t>3</a:t>
                      </a:r>
                      <a:endParaRPr sz="1950" baseline="25641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2000" b="1" i="1" spc="-3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950" b="1" baseline="-21367" dirty="0">
                          <a:latin typeface="Calibri"/>
                          <a:cs typeface="Calibri"/>
                        </a:rPr>
                        <a:t>a</a:t>
                      </a:r>
                      <a:endParaRPr sz="1950" baseline="-21367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Calibri"/>
                          <a:cs typeface="Calibri"/>
                        </a:rPr>
                        <a:t>Conju</a:t>
                      </a:r>
                      <a:r>
                        <a:rPr sz="2000" b="1" spc="-35" dirty="0">
                          <a:latin typeface="Calibri"/>
                          <a:cs typeface="Calibri"/>
                        </a:rPr>
                        <a:t>ga</a:t>
                      </a:r>
                      <a:r>
                        <a:rPr sz="2000" b="1" spc="-2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20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base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2000" b="1" i="1" spc="-10" dirty="0">
                          <a:latin typeface="Calibri"/>
                          <a:cs typeface="Calibri"/>
                        </a:rPr>
                        <a:t>K</a:t>
                      </a:r>
                      <a:r>
                        <a:rPr sz="1950" b="1" baseline="-21367" dirty="0">
                          <a:latin typeface="Calibri"/>
                          <a:cs typeface="Calibri"/>
                        </a:rPr>
                        <a:t>b</a:t>
                      </a:r>
                      <a:endParaRPr sz="1950" baseline="-21367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950" spc="-7" baseline="-21367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1950" spc="-7" baseline="-21367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2000" spc="-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2000" spc="5" dirty="0">
                          <a:latin typeface="Calibri"/>
                          <a:cs typeface="Calibri"/>
                        </a:rPr>
                        <a:t>OO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H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4.20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1.35</a:t>
                      </a:r>
                      <a:r>
                        <a:rPr sz="2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IN" sz="2000" dirty="0">
                          <a:latin typeface="Calibri"/>
                          <a:cs typeface="Calibri"/>
                          <a:sym typeface="Symbol" panose="05050102010706020507" pitchFamily="18" charset="2"/>
                        </a:rPr>
                        <a:t>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 1</a:t>
                      </a:r>
                      <a:r>
                        <a:rPr sz="2000" spc="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lang="en-IN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950" baseline="25641" dirty="0">
                          <a:latin typeface="Calibri"/>
                          <a:cs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950" baseline="2564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CH</a:t>
                      </a:r>
                      <a:r>
                        <a:rPr sz="1950" spc="-7" baseline="-21367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CH</a:t>
                      </a:r>
                      <a:r>
                        <a:rPr sz="1950" spc="-7" baseline="-21367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000" spc="-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2000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lang="en-IN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endParaRPr sz="1950" baseline="25641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950" baseline="25641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sz="1950" baseline="2564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950" baseline="2564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950" baseline="25641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lang="en-IN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endParaRPr sz="1950" baseline="25641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4.69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CH</a:t>
                      </a:r>
                      <a:r>
                        <a:rPr sz="1950" spc="-7" baseline="-21367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1950" baseline="-21367" dirty="0">
                          <a:latin typeface="Calibri"/>
                          <a:cs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3.34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44503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126621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Predict whether the pH of the following solutions </a:t>
            </a:r>
            <a:br>
              <a:rPr lang="en-US" dirty="0"/>
            </a:br>
            <a:r>
              <a:rPr lang="en-US" dirty="0"/>
              <a:t>will be =7, &lt;7, &gt;7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F2A7A0-7571-E5A5-4A8B-593544A63313}"/>
              </a:ext>
            </a:extLst>
          </p:cNvPr>
          <p:cNvSpPr txBox="1"/>
          <p:nvPr/>
        </p:nvSpPr>
        <p:spPr>
          <a:xfrm>
            <a:off x="670708" y="1801825"/>
            <a:ext cx="781812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</a:pPr>
            <a:r>
              <a:rPr lang="en-IN" sz="20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0.1 mol dm</a:t>
            </a:r>
            <a:r>
              <a:rPr lang="en-IN" sz="200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–3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</a:t>
            </a:r>
            <a:r>
              <a:rPr lang="en-IN" sz="200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COO</a:t>
            </a:r>
            <a:r>
              <a:rPr lang="en-IN" sz="200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N" sz="200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</a:p>
          <a:p>
            <a:pPr marL="457200" indent="-457200">
              <a:spcBef>
                <a:spcPts val="1200"/>
              </a:spcBef>
            </a:pPr>
            <a:r>
              <a:rPr lang="en-IN" sz="20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I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0.1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mol dm</a:t>
            </a:r>
            <a:r>
              <a:rPr lang="en-IN" sz="200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–3 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N" sz="200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</a:t>
            </a:r>
            <a:r>
              <a:rPr lang="en-IN" sz="200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</a:p>
          <a:p>
            <a:pPr marL="457200" indent="-457200">
              <a:spcBef>
                <a:spcPts val="1200"/>
              </a:spcBef>
            </a:pPr>
            <a:r>
              <a:rPr lang="en-IN" sz="20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0.1 mol dm</a:t>
            </a:r>
            <a:r>
              <a:rPr lang="en-IN" sz="200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–3 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</a:t>
            </a:r>
            <a:r>
              <a:rPr lang="en-IN" sz="200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</a:t>
            </a:r>
            <a:r>
              <a:rPr lang="en-IN" sz="200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NH</a:t>
            </a:r>
            <a:r>
              <a:rPr lang="en-IN" sz="200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</a:t>
            </a:r>
            <a:r>
              <a:rPr lang="en-IN" sz="200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ethylammonium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chloride)</a:t>
            </a:r>
          </a:p>
          <a:p>
            <a:pPr marL="457200" indent="-457200">
              <a:spcBef>
                <a:spcPts val="1200"/>
              </a:spcBef>
            </a:pPr>
            <a:r>
              <a:rPr lang="en-IN" sz="20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0.1 mol dm</a:t>
            </a:r>
            <a:r>
              <a:rPr lang="en-IN" sz="200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–3 </a:t>
            </a:r>
            <a:r>
              <a:rPr lang="en-IN" sz="20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KNO</a:t>
            </a:r>
            <a:r>
              <a:rPr lang="en-IN" sz="200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15045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Acid–base titration curves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873714-A512-4E28-80D8-2BCF3B30061F}"/>
              </a:ext>
            </a:extLst>
          </p:cNvPr>
          <p:cNvSpPr txBox="1"/>
          <p:nvPr/>
        </p:nvSpPr>
        <p:spPr>
          <a:xfrm>
            <a:off x="437750" y="3630270"/>
            <a:ext cx="423719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19.5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Weak acid–strong alkali titration curve.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94EBA4-03DE-4769-57EC-F8997491F6F7}"/>
              </a:ext>
            </a:extLst>
          </p:cNvPr>
          <p:cNvSpPr txBox="1"/>
          <p:nvPr/>
        </p:nvSpPr>
        <p:spPr>
          <a:xfrm>
            <a:off x="4674944" y="3630270"/>
            <a:ext cx="423719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19.6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Strong acid–weak alkali titration curve.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76E59B-E0B3-5688-0060-3FC7EA5A5FAD}"/>
              </a:ext>
            </a:extLst>
          </p:cNvPr>
          <p:cNvSpPr txBox="1"/>
          <p:nvPr/>
        </p:nvSpPr>
        <p:spPr>
          <a:xfrm>
            <a:off x="2299186" y="5936302"/>
            <a:ext cx="496002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19.7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Weak acid–weak alkali titration curve.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 descr="Chart, line chart&#10;&#10;Description automatically generated">
            <a:extLst>
              <a:ext uri="{FF2B5EF4-FFF2-40B4-BE49-F238E27FC236}">
                <a16:creationId xmlns:a16="http://schemas.microsoft.com/office/drawing/2014/main" id="{0C485205-4B60-47A3-2462-12F4F629C7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08" y="1259655"/>
            <a:ext cx="3703320" cy="1990344"/>
          </a:xfrm>
          <a:prstGeom prst="rect">
            <a:avLst/>
          </a:prstGeom>
        </p:spPr>
      </p:pic>
      <p:pic>
        <p:nvPicPr>
          <p:cNvPr id="9" name="Picture 8" descr="Chart, line chart&#10;&#10;Description automatically generated">
            <a:extLst>
              <a:ext uri="{FF2B5EF4-FFF2-40B4-BE49-F238E27FC236}">
                <a16:creationId xmlns:a16="http://schemas.microsoft.com/office/drawing/2014/main" id="{88A7D688-399F-DCCE-DC4C-59AEA43F83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1311" y="1398857"/>
            <a:ext cx="2602992" cy="1962912"/>
          </a:xfrm>
          <a:prstGeom prst="rect">
            <a:avLst/>
          </a:prstGeom>
        </p:spPr>
      </p:pic>
      <p:pic>
        <p:nvPicPr>
          <p:cNvPr id="12" name="Picture 11" descr="Chart, line chart&#10;&#10;Description automatically generated">
            <a:extLst>
              <a:ext uri="{FF2B5EF4-FFF2-40B4-BE49-F238E27FC236}">
                <a16:creationId xmlns:a16="http://schemas.microsoft.com/office/drawing/2014/main" id="{5E4C7931-1177-97AF-47D3-BDFE8BFD13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5016" y="4084486"/>
            <a:ext cx="2478024" cy="172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229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Indicators</a:t>
            </a:r>
            <a:endParaRPr lang="en-GB"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E4B1429A-1AD9-6664-F613-D5FB73A3CD5A}"/>
              </a:ext>
            </a:extLst>
          </p:cNvPr>
          <p:cNvSpPr txBox="1"/>
          <p:nvPr/>
        </p:nvSpPr>
        <p:spPr>
          <a:xfrm>
            <a:off x="755781" y="1165140"/>
            <a:ext cx="7717511" cy="22006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Indi</a:t>
            </a:r>
            <a:r>
              <a:rPr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4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s a</a:t>
            </a:r>
            <a:r>
              <a:rPr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ual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sz="18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eak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ds</a:t>
            </a:r>
            <a:endParaRPr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  <a:tabLst>
                <a:tab pos="1438910" algn="l"/>
                <a:tab pos="1763395" algn="l"/>
              </a:tabLst>
            </a:pPr>
            <a:r>
              <a:rPr sz="18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HIn</a:t>
            </a:r>
            <a:r>
              <a:rPr sz="1800" b="1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b="1" spc="10" dirty="0">
                <a:latin typeface="Calibri" panose="020F0502020204030204" pitchFamily="34" charset="0"/>
                <a:cs typeface="Calibri" panose="020F0502020204030204" pitchFamily="34" charset="0"/>
              </a:rPr>
              <a:t>⇌</a:t>
            </a:r>
            <a:r>
              <a:rPr sz="1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b="1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800" b="1" baseline="25462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sz="18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18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b="1" spc="-5" dirty="0">
                <a:latin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sz="18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sz="1800" b="1" dirty="0">
                <a:latin typeface="Calibri" panose="020F0502020204030204" pitchFamily="34" charset="0"/>
                <a:cs typeface="Calibri" panose="020F0502020204030204" pitchFamily="34" charset="0"/>
              </a:rPr>
              <a:t>	+	</a:t>
            </a:r>
            <a:r>
              <a:rPr sz="1800" b="1" spc="-5" dirty="0"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en-IN" sz="1800" b="1" baseline="25462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18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18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b="1" spc="-5" dirty="0">
                <a:latin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sz="18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8"/>
              </a:spcBef>
            </a:pPr>
            <a:endParaRPr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e i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nise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(I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1800" baseline="25462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8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ionise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1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In)</a:t>
            </a:r>
            <a:r>
              <a:rPr sz="1800" spc="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35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orm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s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mu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di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800" spc="-5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spc="-3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3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sz="18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s.</a:t>
            </a:r>
            <a:endParaRPr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4"/>
              </a:spcBef>
            </a:pP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</a:pP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lecules</a:t>
            </a:r>
            <a:r>
              <a:rPr sz="1800" spc="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that</a:t>
            </a:r>
            <a:r>
              <a:rPr sz="180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act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indi</a:t>
            </a:r>
            <a:r>
              <a:rPr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5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u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ual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ly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spc="-4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anic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molecu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les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8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elo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18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3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800" spc="-4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s,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spc="25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g.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US"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ph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thale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44"/>
              </a:spcBef>
            </a:pP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Ran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ge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indi</a:t>
            </a:r>
            <a:r>
              <a:rPr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spc="-2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(p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5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ange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er</a:t>
            </a:r>
            <a:r>
              <a:rPr sz="18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whi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8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3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800" spc="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ha</a:t>
            </a:r>
            <a:r>
              <a:rPr sz="1800" spc="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800" spc="-2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8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4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800" spc="-75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es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plac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e)</a:t>
            </a:r>
            <a:r>
              <a:rPr sz="1800" spc="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sz="180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1800" i="1" spc="-35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1800" baseline="-20833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sz="1800" spc="-202" baseline="-20833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±</a:t>
            </a:r>
            <a:r>
              <a:rPr sz="180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14CA91-E672-45E8-BC12-A739620BC5E5}"/>
              </a:ext>
            </a:extLst>
          </p:cNvPr>
          <p:cNvSpPr txBox="1"/>
          <p:nvPr/>
        </p:nvSpPr>
        <p:spPr>
          <a:xfrm>
            <a:off x="1147666" y="5796441"/>
            <a:ext cx="649410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19.8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Phenolphthalein dissociating and showing different </a:t>
            </a:r>
            <a:r>
              <a:rPr lang="en-US" sz="1500" b="0" dirty="0" err="1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colours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B23845CB-A9ED-ED87-F16B-3E7D045C0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243" y="3493152"/>
            <a:ext cx="4689515" cy="219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672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60B9B-DE70-46FF-9F74-ABA1777D5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002" y="420295"/>
            <a:ext cx="6535380" cy="942245"/>
          </a:xfrm>
        </p:spPr>
        <p:txBody>
          <a:bodyPr>
            <a:normAutofit/>
          </a:bodyPr>
          <a:lstStyle/>
          <a:p>
            <a:r>
              <a:rPr lang="en-GB" sz="4800" dirty="0"/>
              <a:t>Chapter 19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301091C-C987-3D40-F697-9E5C34452CBD}"/>
              </a:ext>
            </a:extLst>
          </p:cNvPr>
          <p:cNvSpPr txBox="1">
            <a:spLocks/>
          </p:cNvSpPr>
          <p:nvPr/>
        </p:nvSpPr>
        <p:spPr>
          <a:xfrm>
            <a:off x="827170" y="1351921"/>
            <a:ext cx="6879915" cy="63440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solidFill>
                  <a:srgbClr val="00929F"/>
                </a:solidFill>
                <a:latin typeface="Calibri" panose="020F0502020204030204" pitchFamily="34" charset="0"/>
                <a:ea typeface="+mj-ea"/>
                <a:cs typeface="+mj-cs"/>
              </a:rPr>
              <a:t>Proton transfer reactions</a:t>
            </a:r>
            <a:endParaRPr lang="en-GB" sz="2800" dirty="0">
              <a:solidFill>
                <a:srgbClr val="00929F"/>
              </a:solidFill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51121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pH indicators</a:t>
            </a:r>
            <a:endParaRPr lang="en-GB" dirty="0"/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7E5BB089-4BD2-7026-04B5-188251F26220}"/>
              </a:ext>
            </a:extLst>
          </p:cNvPr>
          <p:cNvSpPr txBox="1"/>
          <p:nvPr/>
        </p:nvSpPr>
        <p:spPr>
          <a:xfrm>
            <a:off x="762790" y="1254264"/>
            <a:ext cx="7782827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sz="1800" spc="-5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it</a:t>
            </a:r>
            <a:r>
              <a:rPr sz="1800" spc="-55" dirty="0">
                <a:latin typeface="Calibri"/>
                <a:cs typeface="Calibri"/>
              </a:rPr>
              <a:t>r</a:t>
            </a:r>
            <a:r>
              <a:rPr sz="1800" spc="-15" dirty="0">
                <a:latin typeface="Calibri"/>
                <a:cs typeface="Calibri"/>
              </a:rPr>
              <a:t>a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o</a:t>
            </a:r>
            <a:r>
              <a:rPr sz="1800" dirty="0">
                <a:latin typeface="Calibri"/>
                <a:cs typeface="Calibri"/>
              </a:rPr>
              <a:t>n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in</a:t>
            </a:r>
            <a:r>
              <a:rPr sz="1800" dirty="0">
                <a:latin typeface="Calibri"/>
                <a:cs typeface="Calibri"/>
              </a:rPr>
              <a:t>d</a:t>
            </a:r>
            <a:r>
              <a:rPr sz="1800" spc="-5" dirty="0">
                <a:latin typeface="Calibri"/>
                <a:cs typeface="Calibri"/>
              </a:rPr>
              <a:t>i</a:t>
            </a:r>
            <a:r>
              <a:rPr sz="1800" spc="-30" dirty="0">
                <a:latin typeface="Calibri"/>
                <a:cs typeface="Calibri"/>
              </a:rPr>
              <a:t>c</a:t>
            </a:r>
            <a:r>
              <a:rPr sz="1800" spc="-15" dirty="0">
                <a:latin typeface="Calibri"/>
                <a:cs typeface="Calibri"/>
              </a:rPr>
              <a:t>a</a:t>
            </a:r>
            <a:r>
              <a:rPr sz="1800" spc="-25" dirty="0">
                <a:latin typeface="Calibri"/>
                <a:cs typeface="Calibri"/>
              </a:rPr>
              <a:t>t</a:t>
            </a:r>
            <a:r>
              <a:rPr sz="1800" spc="-15" dirty="0">
                <a:latin typeface="Calibri"/>
                <a:cs typeface="Calibri"/>
              </a:rPr>
              <a:t>o</a:t>
            </a:r>
            <a:r>
              <a:rPr sz="1800" spc="-55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s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</a:t>
            </a:r>
            <a:r>
              <a:rPr sz="1800" spc="-40" dirty="0">
                <a:latin typeface="Calibri"/>
                <a:cs typeface="Calibri"/>
              </a:rPr>
              <a:t>r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dirty="0">
                <a:latin typeface="Calibri"/>
                <a:cs typeface="Calibri"/>
              </a:rPr>
              <a:t> u</a:t>
            </a:r>
            <a:r>
              <a:rPr sz="1800" spc="-15" dirty="0">
                <a:latin typeface="Calibri"/>
                <a:cs typeface="Calibri"/>
              </a:rPr>
              <a:t>s</a:t>
            </a:r>
            <a:r>
              <a:rPr sz="1800" spc="-5" dirty="0">
                <a:latin typeface="Calibri"/>
                <a:cs typeface="Calibri"/>
              </a:rPr>
              <a:t>e</a:t>
            </a:r>
            <a:r>
              <a:rPr sz="1800" dirty="0">
                <a:latin typeface="Calibri"/>
                <a:cs typeface="Calibri"/>
              </a:rPr>
              <a:t>d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de</a:t>
            </a:r>
            <a:r>
              <a:rPr sz="1800" spc="-45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ermine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the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lang="en-IN" sz="1800" spc="-25" dirty="0">
                <a:latin typeface="Calibri"/>
                <a:cs typeface="Calibri"/>
              </a:rPr>
              <a:t>e</a:t>
            </a:r>
            <a:r>
              <a:rPr sz="1800" spc="-5" dirty="0" err="1">
                <a:latin typeface="Calibri"/>
                <a:cs typeface="Calibri"/>
              </a:rPr>
              <a:t>q</a:t>
            </a:r>
            <a:r>
              <a:rPr sz="1800" dirty="0" err="1">
                <a:latin typeface="Calibri"/>
                <a:cs typeface="Calibri"/>
              </a:rPr>
              <a:t>u</a:t>
            </a:r>
            <a:r>
              <a:rPr sz="1800" spc="-5" dirty="0" err="1">
                <a:latin typeface="Calibri"/>
                <a:cs typeface="Calibri"/>
              </a:rPr>
              <a:t>i</a:t>
            </a:r>
            <a:r>
              <a:rPr sz="1800" spc="-35" dirty="0" err="1">
                <a:latin typeface="Calibri"/>
                <a:cs typeface="Calibri"/>
              </a:rPr>
              <a:t>v</a:t>
            </a:r>
            <a:r>
              <a:rPr sz="1800" spc="-10" dirty="0" err="1">
                <a:latin typeface="Calibri"/>
                <a:cs typeface="Calibri"/>
              </a:rPr>
              <a:t>alence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lang="en-IN" sz="1800" spc="-55" dirty="0">
                <a:latin typeface="Calibri"/>
                <a:cs typeface="Calibri"/>
              </a:rPr>
              <a:t>p</a:t>
            </a:r>
            <a:r>
              <a:rPr sz="1800" spc="-5" dirty="0" err="1">
                <a:latin typeface="Calibri"/>
                <a:cs typeface="Calibri"/>
              </a:rPr>
              <a:t>o</a:t>
            </a:r>
            <a:r>
              <a:rPr sz="1800" spc="-10" dirty="0" err="1">
                <a:latin typeface="Calibri"/>
                <a:cs typeface="Calibri"/>
              </a:rPr>
              <a:t>int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no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</a:t>
            </a:r>
            <a:r>
              <a:rPr sz="1800" dirty="0">
                <a:latin typeface="Calibri"/>
                <a:cs typeface="Calibri"/>
              </a:rPr>
              <a:t>H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=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7.</a:t>
            </a:r>
          </a:p>
          <a:p>
            <a:pPr marL="12700" marR="5080">
              <a:spcBef>
                <a:spcPts val="600"/>
              </a:spcBef>
              <a:spcAft>
                <a:spcPts val="600"/>
              </a:spcAft>
            </a:pPr>
            <a:r>
              <a:rPr sz="1800" spc="-5" dirty="0">
                <a:latin typeface="Calibri"/>
                <a:cs typeface="Calibri"/>
              </a:rPr>
              <a:t>Th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40" dirty="0">
                <a:latin typeface="Calibri"/>
                <a:cs typeface="Calibri"/>
              </a:rPr>
              <a:t>r</a:t>
            </a:r>
            <a:r>
              <a:rPr sz="1800" spc="-20" dirty="0">
                <a:latin typeface="Calibri"/>
                <a:cs typeface="Calibri"/>
              </a:rPr>
              <a:t>e</a:t>
            </a:r>
            <a:r>
              <a:rPr sz="1800" spc="-35" dirty="0">
                <a:latin typeface="Calibri"/>
                <a:cs typeface="Calibri"/>
              </a:rPr>
              <a:t>f</a:t>
            </a:r>
            <a:r>
              <a:rPr sz="1800" spc="-15" dirty="0">
                <a:latin typeface="Calibri"/>
                <a:cs typeface="Calibri"/>
              </a:rPr>
              <a:t>o</a:t>
            </a:r>
            <a:r>
              <a:rPr sz="1800" spc="-40" dirty="0">
                <a:latin typeface="Calibri"/>
                <a:cs typeface="Calibri"/>
              </a:rPr>
              <a:t>r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lang="en-US" spc="-10" dirty="0">
                <a:latin typeface="Calibri"/>
                <a:cs typeface="Calibri"/>
              </a:rPr>
              <a:t>,</a:t>
            </a:r>
            <a:r>
              <a:rPr sz="1800" dirty="0">
                <a:latin typeface="Calibri"/>
                <a:cs typeface="Calibri"/>
              </a:rPr>
              <a:t> it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i</a:t>
            </a:r>
            <a:r>
              <a:rPr sz="1800" dirty="0">
                <a:latin typeface="Calibri"/>
                <a:cs typeface="Calibri"/>
              </a:rPr>
              <a:t>s </a:t>
            </a:r>
            <a:r>
              <a:rPr sz="1800" spc="-5" dirty="0">
                <a:latin typeface="Calibri"/>
                <a:cs typeface="Calibri"/>
              </a:rPr>
              <a:t>i</a:t>
            </a:r>
            <a:r>
              <a:rPr sz="1800" dirty="0">
                <a:latin typeface="Calibri"/>
                <a:cs typeface="Calibri"/>
              </a:rPr>
              <a:t>mp</a:t>
            </a:r>
            <a:r>
              <a:rPr sz="1800" spc="-15" dirty="0">
                <a:latin typeface="Calibri"/>
                <a:cs typeface="Calibri"/>
              </a:rPr>
              <a:t>or</a:t>
            </a:r>
            <a:r>
              <a:rPr sz="1800" spc="-45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10" dirty="0">
                <a:latin typeface="Calibri"/>
                <a:cs typeface="Calibri"/>
              </a:rPr>
              <a:t>nt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choose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in</a:t>
            </a:r>
            <a:r>
              <a:rPr sz="1800" dirty="0">
                <a:latin typeface="Calibri"/>
                <a:cs typeface="Calibri"/>
              </a:rPr>
              <a:t>d</a:t>
            </a:r>
            <a:r>
              <a:rPr sz="1800" spc="-5" dirty="0">
                <a:latin typeface="Calibri"/>
                <a:cs typeface="Calibri"/>
              </a:rPr>
              <a:t>i</a:t>
            </a:r>
            <a:r>
              <a:rPr sz="1800" spc="-30" dirty="0">
                <a:latin typeface="Calibri"/>
                <a:cs typeface="Calibri"/>
              </a:rPr>
              <a:t>c</a:t>
            </a:r>
            <a:r>
              <a:rPr sz="1800" spc="-15" dirty="0">
                <a:latin typeface="Calibri"/>
                <a:cs typeface="Calibri"/>
              </a:rPr>
              <a:t>a</a:t>
            </a:r>
            <a:r>
              <a:rPr sz="1800" spc="-25" dirty="0">
                <a:latin typeface="Calibri"/>
                <a:cs typeface="Calibri"/>
              </a:rPr>
              <a:t>t</a:t>
            </a:r>
            <a:r>
              <a:rPr sz="1800" spc="-15" dirty="0">
                <a:latin typeface="Calibri"/>
                <a:cs typeface="Calibri"/>
              </a:rPr>
              <a:t>o</a:t>
            </a:r>
            <a:r>
              <a:rPr sz="1800" spc="-55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s </a:t>
            </a:r>
            <a:r>
              <a:rPr lang="en-US" sz="1800" dirty="0">
                <a:latin typeface="Calibri"/>
                <a:cs typeface="Calibri"/>
              </a:rPr>
              <a:t>that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c</a:t>
            </a:r>
            <a:r>
              <a:rPr sz="1800" spc="-5" dirty="0">
                <a:latin typeface="Calibri"/>
                <a:cs typeface="Calibri"/>
              </a:rPr>
              <a:t>ha</a:t>
            </a:r>
            <a:r>
              <a:rPr sz="1800" spc="5" dirty="0">
                <a:latin typeface="Calibri"/>
                <a:cs typeface="Calibri"/>
              </a:rPr>
              <a:t>n</a:t>
            </a:r>
            <a:r>
              <a:rPr sz="1800" spc="-20" dirty="0">
                <a:latin typeface="Calibri"/>
                <a:cs typeface="Calibri"/>
              </a:rPr>
              <a:t>g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c</a:t>
            </a:r>
            <a:r>
              <a:rPr sz="1800" spc="-5" dirty="0">
                <a:latin typeface="Calibri"/>
                <a:cs typeface="Calibri"/>
              </a:rPr>
              <a:t>o</a:t>
            </a:r>
            <a:r>
              <a:rPr sz="1800" spc="-10" dirty="0">
                <a:latin typeface="Calibri"/>
                <a:cs typeface="Calibri"/>
              </a:rPr>
              <a:t>l</a:t>
            </a:r>
            <a:r>
              <a:rPr sz="1800" spc="-5" dirty="0">
                <a:latin typeface="Calibri"/>
                <a:cs typeface="Calibri"/>
              </a:rPr>
              <a:t>ou</a:t>
            </a:r>
            <a:r>
              <a:rPr sz="1800" dirty="0">
                <a:latin typeface="Calibri"/>
                <a:cs typeface="Calibri"/>
              </a:rPr>
              <a:t>r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</a:t>
            </a:r>
            <a:r>
              <a:rPr sz="1800" spc="-40" dirty="0">
                <a:latin typeface="Calibri"/>
                <a:cs typeface="Calibri"/>
              </a:rPr>
              <a:t>r</a:t>
            </a:r>
            <a:r>
              <a:rPr sz="1800" spc="-5" dirty="0">
                <a:latin typeface="Calibri"/>
                <a:cs typeface="Calibri"/>
              </a:rPr>
              <a:t>oun</a:t>
            </a:r>
            <a:r>
              <a:rPr sz="1800" dirty="0">
                <a:latin typeface="Calibri"/>
                <a:cs typeface="Calibri"/>
              </a:rPr>
              <a:t>d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the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eq</a:t>
            </a:r>
            <a:r>
              <a:rPr sz="1800" spc="-5" dirty="0">
                <a:latin typeface="Calibri"/>
                <a:cs typeface="Calibri"/>
              </a:rPr>
              <a:t>ui</a:t>
            </a:r>
            <a:r>
              <a:rPr sz="1800" spc="-25" dirty="0">
                <a:latin typeface="Calibri"/>
                <a:cs typeface="Calibri"/>
              </a:rPr>
              <a:t>v</a:t>
            </a:r>
            <a:r>
              <a:rPr sz="1800" spc="-10" dirty="0">
                <a:latin typeface="Calibri"/>
                <a:cs typeface="Calibri"/>
              </a:rPr>
              <a:t>alence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poi</a:t>
            </a:r>
            <a:r>
              <a:rPr sz="1800" spc="-15" dirty="0">
                <a:latin typeface="Calibri"/>
                <a:cs typeface="Calibri"/>
              </a:rPr>
              <a:t>n</a:t>
            </a:r>
            <a:r>
              <a:rPr sz="1800" spc="-10" dirty="0">
                <a:latin typeface="Calibri"/>
                <a:cs typeface="Calibri"/>
              </a:rPr>
              <a:t>t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o</a:t>
            </a:r>
            <a:r>
              <a:rPr sz="1800" dirty="0">
                <a:latin typeface="Calibri"/>
                <a:cs typeface="Calibri"/>
              </a:rPr>
              <a:t>f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 t</a:t>
            </a:r>
            <a:r>
              <a:rPr sz="1800" spc="-10" dirty="0">
                <a:latin typeface="Calibri"/>
                <a:cs typeface="Calibri"/>
              </a:rPr>
              <a:t>it</a:t>
            </a:r>
            <a:r>
              <a:rPr sz="1800" spc="-55" dirty="0">
                <a:latin typeface="Calibri"/>
                <a:cs typeface="Calibri"/>
              </a:rPr>
              <a:t>r</a:t>
            </a:r>
            <a:r>
              <a:rPr sz="1800" spc="-15" dirty="0">
                <a:latin typeface="Calibri"/>
                <a:cs typeface="Calibri"/>
              </a:rPr>
              <a:t>a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on.</a:t>
            </a:r>
            <a:endParaRPr sz="1800" dirty="0">
              <a:latin typeface="Calibri"/>
              <a:cs typeface="Calibri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DEF61B6-7E5B-78BA-377C-972AFC86EE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1302"/>
              </p:ext>
            </p:extLst>
          </p:nvPr>
        </p:nvGraphicFramePr>
        <p:xfrm>
          <a:off x="828104" y="2639774"/>
          <a:ext cx="7851077" cy="29639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11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2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28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8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Indicat</a:t>
                      </a:r>
                      <a:r>
                        <a:rPr sz="2000" b="1" spc="-1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578485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Acid</a:t>
                      </a:r>
                      <a:r>
                        <a:rPr sz="2000" b="1" spc="-2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2000" b="1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sz="2000" b="1" dirty="0" err="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olour</a:t>
                      </a:r>
                      <a:endParaRPr sz="2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379730">
                        <a:lnSpc>
                          <a:spcPct val="100000"/>
                        </a:lnSpc>
                      </a:pPr>
                      <a:r>
                        <a:rPr sz="2000" b="1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ange</a:t>
                      </a:r>
                      <a:endParaRPr sz="2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Alkali</a:t>
                      </a:r>
                      <a:r>
                        <a:rPr sz="2000" b="1" spc="-2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b="1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olour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83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spc="-1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eth</a:t>
                      </a:r>
                      <a:r>
                        <a:rPr sz="2000" spc="-2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sz="2000" spc="-5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Orange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IN" sz="20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ed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3.1</a:t>
                      </a:r>
                      <a:r>
                        <a:rPr lang="en-US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4.4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IN" sz="2000" spc="-1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ellow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70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spc="-1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eth</a:t>
                      </a:r>
                      <a:r>
                        <a:rPr sz="2000" spc="-2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sz="2000" spc="-5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1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ed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IN" sz="20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ed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</a:t>
                      </a:r>
                      <a:r>
                        <a:rPr lang="en-US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4–</a:t>
                      </a: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</a:t>
                      </a:r>
                      <a:r>
                        <a:rPr lang="en-US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IN" sz="2000" spc="-1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ellow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283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Br</a:t>
                      </a:r>
                      <a:r>
                        <a:rPr sz="2000" spc="-5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2000" spc="-1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oth</a:t>
                      </a:r>
                      <a:r>
                        <a:rPr sz="2000" spc="-2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sz="2000" spc="-1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ol</a:t>
                      </a:r>
                      <a:r>
                        <a:rPr sz="2000" spc="-2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Bl</a:t>
                      </a:r>
                      <a:r>
                        <a:rPr sz="2000" spc="-5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IN" sz="2000" spc="-1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el</a:t>
                      </a:r>
                      <a:r>
                        <a:rPr lang="en-IN" sz="20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ow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6.0</a:t>
                      </a:r>
                      <a:r>
                        <a:rPr lang="en-US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7.6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Bl</a:t>
                      </a:r>
                      <a:r>
                        <a:rPr lang="en-IN" sz="2000" spc="-1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2747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spc="-5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Phenolph</a:t>
                      </a:r>
                      <a:r>
                        <a:rPr sz="20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sz="2000" spc="-5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sz="2000" spc="-15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sz="2000" spc="-5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lein</a:t>
                      </a:r>
                      <a:endParaRPr sz="2000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IN" sz="20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olo</a:t>
                      </a:r>
                      <a:r>
                        <a:rPr lang="en-IN" sz="20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ur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less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1559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8.3</a:t>
                      </a:r>
                      <a:r>
                        <a:rPr lang="en-US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r>
                        <a:rPr sz="20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Pi</a:t>
                      </a:r>
                      <a:r>
                        <a:rPr lang="en-IN" sz="20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</a:t>
                      </a:r>
                    </a:p>
                  </a:txBody>
                  <a:tcPr marL="0" marR="0" marT="0" marB="0" anchor="ctr"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62851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008472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How a buffer works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A65E8B-20C1-5E66-A1CF-4090E68BCECE}"/>
              </a:ext>
            </a:extLst>
          </p:cNvPr>
          <p:cNvSpPr txBox="1"/>
          <p:nvPr/>
        </p:nvSpPr>
        <p:spPr>
          <a:xfrm>
            <a:off x="691091" y="1202687"/>
            <a:ext cx="8137391" cy="1118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IN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</a:t>
            </a:r>
            <a:r>
              <a:rPr lang="en-IN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COOH(</a:t>
            </a:r>
            <a:r>
              <a:rPr lang="en-IN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⇌ H</a:t>
            </a:r>
            <a:r>
              <a:rPr lang="en-IN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IN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  +    CH</a:t>
            </a:r>
            <a:r>
              <a:rPr lang="en-IN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</a:t>
            </a:r>
            <a:r>
              <a:rPr lang="en-IN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IN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IN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Adding H</a:t>
            </a:r>
            <a:r>
              <a:rPr lang="en-IN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   CH</a:t>
            </a:r>
            <a:r>
              <a:rPr lang="en-IN" sz="2000" b="0" i="0" u="none" strike="noStrike" baseline="-250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</a:t>
            </a:r>
            <a:r>
              <a:rPr lang="en-IN" sz="2000" b="0" i="0" u="none" strike="noStrike" baseline="300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b="0" i="0" u="none" strike="noStrike" baseline="0" dirty="0" err="1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+ H</a:t>
            </a:r>
            <a:r>
              <a:rPr lang="en-IN" sz="2000" b="0" i="0" u="none" strike="noStrike" baseline="300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b="0" i="0" u="none" strike="noStrike" baseline="0" dirty="0" err="1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→ CH</a:t>
            </a:r>
            <a:r>
              <a:rPr lang="en-IN" sz="2000" b="0" i="0" u="none" strike="noStrike" baseline="-250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COOH(</a:t>
            </a:r>
            <a:r>
              <a:rPr lang="en-IN" sz="2000" b="0" i="0" u="none" strike="noStrike" baseline="0" dirty="0" err="1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IN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Adding OH</a:t>
            </a:r>
            <a:r>
              <a:rPr lang="en-IN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CH</a:t>
            </a:r>
            <a:r>
              <a:rPr lang="en-IN" sz="2000" b="0" i="0" u="none" strike="noStrike" baseline="-250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COOH(</a:t>
            </a:r>
            <a:r>
              <a:rPr lang="en-IN" sz="2000" b="0" i="0" u="none" strike="noStrike" baseline="0" dirty="0" err="1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+ OH</a:t>
            </a:r>
            <a:r>
              <a:rPr lang="en-IN" sz="2000" b="0" i="0" u="none" strike="noStrike" baseline="300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b="0" i="0" u="none" strike="noStrike" baseline="0" dirty="0" err="1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→ CH</a:t>
            </a:r>
            <a:r>
              <a:rPr lang="en-IN" sz="2000" b="0" i="0" u="none" strike="noStrike" baseline="-250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</a:t>
            </a:r>
            <a:r>
              <a:rPr lang="en-IN" sz="2000" b="0" i="0" u="none" strike="noStrike" baseline="300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b="0" i="0" u="none" strike="noStrike" baseline="0" dirty="0" err="1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+ H</a:t>
            </a:r>
            <a:r>
              <a:rPr lang="en-IN" sz="2000" b="0" i="0" u="none" strike="noStrike" baseline="-2500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IN" sz="2000" b="0" i="0" u="none" strike="noStrike" baseline="0" dirty="0">
                <a:solidFill>
                  <a:srgbClr val="22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O(l) 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4DD24598-383B-1F4C-B198-37CF7B5AAAB4}"/>
              </a:ext>
            </a:extLst>
          </p:cNvPr>
          <p:cNvSpPr txBox="1"/>
          <p:nvPr/>
        </p:nvSpPr>
        <p:spPr>
          <a:xfrm>
            <a:off x="755552" y="2707630"/>
            <a:ext cx="8008472" cy="2557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Th</a:t>
            </a:r>
            <a:r>
              <a:rPr sz="2000" dirty="0">
                <a:latin typeface="Calibri"/>
                <a:cs typeface="Calibri"/>
              </a:rPr>
              <a:t>e c</a:t>
            </a:r>
            <a:r>
              <a:rPr sz="2000" spc="5" dirty="0">
                <a:latin typeface="Calibri"/>
                <a:cs typeface="Calibri"/>
              </a:rPr>
              <a:t>h</a:t>
            </a:r>
            <a:r>
              <a:rPr sz="2000" dirty="0">
                <a:latin typeface="Calibri"/>
                <a:cs typeface="Calibri"/>
              </a:rPr>
              <a:t>anges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in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conce</a:t>
            </a:r>
            <a:r>
              <a:rPr sz="2000" spc="-2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</a:t>
            </a:r>
            <a:r>
              <a:rPr sz="2000" spc="-40" dirty="0">
                <a:latin typeface="Calibri"/>
                <a:cs typeface="Calibri"/>
              </a:rPr>
              <a:t>r</a:t>
            </a:r>
            <a:r>
              <a:rPr sz="2000" spc="-25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tions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f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C</a:t>
            </a:r>
            <a:r>
              <a:rPr sz="2000" spc="5" dirty="0">
                <a:latin typeface="Calibri"/>
                <a:cs typeface="Calibri"/>
              </a:rPr>
              <a:t>H</a:t>
            </a:r>
            <a:r>
              <a:rPr sz="1950" spc="7" baseline="-21367" dirty="0">
                <a:latin typeface="Calibri"/>
                <a:cs typeface="Calibri"/>
              </a:rPr>
              <a:t>3</a:t>
            </a:r>
            <a:r>
              <a:rPr sz="2000" spc="-15" dirty="0">
                <a:latin typeface="Calibri"/>
                <a:cs typeface="Calibri"/>
              </a:rPr>
              <a:t>C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spc="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H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r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H</a:t>
            </a:r>
            <a:r>
              <a:rPr sz="1950" spc="7" baseline="-21367" dirty="0">
                <a:latin typeface="Calibri"/>
                <a:cs typeface="Calibri"/>
              </a:rPr>
              <a:t>3</a:t>
            </a:r>
            <a:r>
              <a:rPr sz="2000" spc="-15" dirty="0">
                <a:latin typeface="Calibri"/>
                <a:cs typeface="Calibri"/>
              </a:rPr>
              <a:t>C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spc="10" dirty="0">
                <a:latin typeface="Calibri"/>
                <a:cs typeface="Calibri"/>
              </a:rPr>
              <a:t>O</a:t>
            </a:r>
            <a:r>
              <a:rPr lang="en-US" sz="1950" spc="7" baseline="25641" dirty="0">
                <a:latin typeface="Calibri"/>
                <a:cs typeface="Calibri"/>
              </a:rPr>
              <a:t>–</a:t>
            </a:r>
            <a:r>
              <a:rPr sz="1950" spc="202" baseline="25641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</a:t>
            </a:r>
            <a:r>
              <a:rPr sz="2000" spc="-30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 </a:t>
            </a:r>
            <a:r>
              <a:rPr sz="2000" spc="-5" dirty="0">
                <a:latin typeface="Calibri"/>
                <a:cs typeface="Calibri"/>
              </a:rPr>
              <a:t>s</a:t>
            </a:r>
            <a:r>
              <a:rPr sz="2000" spc="-10" dirty="0">
                <a:latin typeface="Calibri"/>
                <a:cs typeface="Calibri"/>
              </a:rPr>
              <a:t>m</a:t>
            </a:r>
            <a:r>
              <a:rPr sz="2000" dirty="0">
                <a:latin typeface="Calibri"/>
                <a:cs typeface="Calibri"/>
              </a:rPr>
              <a:t>all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c</a:t>
            </a:r>
            <a:r>
              <a:rPr sz="2000" spc="-5" dirty="0">
                <a:latin typeface="Calibri"/>
                <a:cs typeface="Calibri"/>
              </a:rPr>
              <a:t>ompa</a:t>
            </a:r>
            <a:r>
              <a:rPr sz="2000" spc="-30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ed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dirty="0">
                <a:latin typeface="Calibri"/>
                <a:cs typeface="Calibri"/>
              </a:rPr>
              <a:t>th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amou</a:t>
            </a:r>
            <a:r>
              <a:rPr sz="2000" spc="-2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 </a:t>
            </a:r>
            <a:r>
              <a:rPr sz="2000" spc="5" dirty="0">
                <a:latin typeface="Calibri"/>
                <a:cs typeface="Calibri"/>
              </a:rPr>
              <a:t>p</a:t>
            </a:r>
            <a:r>
              <a:rPr sz="2000" spc="-30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es</a:t>
            </a:r>
            <a:r>
              <a:rPr sz="2000" spc="-10" dirty="0">
                <a:latin typeface="Calibri"/>
                <a:cs typeface="Calibri"/>
              </a:rPr>
              <a:t>e</a:t>
            </a:r>
            <a:r>
              <a:rPr sz="2000" spc="-2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 </a:t>
            </a:r>
            <a:r>
              <a:rPr sz="2000" spc="-5" dirty="0">
                <a:latin typeface="Calibri"/>
                <a:cs typeface="Calibri"/>
              </a:rPr>
              <a:t>(li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tle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shif</a:t>
            </a:r>
            <a:r>
              <a:rPr sz="2000" dirty="0">
                <a:latin typeface="Calibri"/>
                <a:cs typeface="Calibri"/>
              </a:rPr>
              <a:t>t in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positio</a:t>
            </a:r>
            <a:r>
              <a:rPr sz="2000" dirty="0">
                <a:latin typeface="Calibri"/>
                <a:cs typeface="Calibri"/>
              </a:rPr>
              <a:t>n 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f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equil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spc="-5" dirty="0">
                <a:latin typeface="Calibri"/>
                <a:cs typeface="Calibri"/>
              </a:rPr>
              <a:t>brium)</a:t>
            </a:r>
            <a:r>
              <a:rPr lang="en-US" sz="2000" spc="-5" dirty="0">
                <a:latin typeface="Calibri"/>
                <a:cs typeface="Calibri"/>
              </a:rPr>
              <a:t>;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</a:t>
            </a:r>
            <a:r>
              <a:rPr sz="2000" spc="5" dirty="0">
                <a:latin typeface="Calibri"/>
                <a:cs typeface="Calibri"/>
              </a:rPr>
              <a:t>h</a:t>
            </a:r>
            <a:r>
              <a:rPr sz="2000" dirty="0">
                <a:latin typeface="Calibri"/>
                <a:cs typeface="Calibri"/>
              </a:rPr>
              <a:t>e c</a:t>
            </a:r>
            <a:r>
              <a:rPr sz="2000" spc="5" dirty="0">
                <a:latin typeface="Calibri"/>
                <a:cs typeface="Calibri"/>
              </a:rPr>
              <a:t>h</a:t>
            </a:r>
            <a:r>
              <a:rPr sz="2000" dirty="0">
                <a:latin typeface="Calibri"/>
                <a:cs typeface="Calibri"/>
              </a:rPr>
              <a:t>ange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in</a:t>
            </a:r>
            <a:r>
              <a:rPr sz="2000" spc="-5" dirty="0">
                <a:latin typeface="Calibri"/>
                <a:cs typeface="Calibri"/>
              </a:rPr>
              <a:t> p</a:t>
            </a:r>
            <a:r>
              <a:rPr sz="2000" dirty="0">
                <a:latin typeface="Calibri"/>
                <a:cs typeface="Calibri"/>
              </a:rPr>
              <a:t>H 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dirty="0">
                <a:latin typeface="Calibri"/>
                <a:cs typeface="Calibri"/>
              </a:rPr>
              <a:t>s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al</a:t>
            </a:r>
            <a:r>
              <a:rPr sz="2000" spc="-10" dirty="0">
                <a:latin typeface="Calibri"/>
                <a:cs typeface="Calibri"/>
              </a:rPr>
              <a:t>s</a:t>
            </a:r>
            <a:r>
              <a:rPr sz="2000" dirty="0">
                <a:latin typeface="Calibri"/>
                <a:cs typeface="Calibri"/>
              </a:rPr>
              <a:t>o </a:t>
            </a:r>
            <a:r>
              <a:rPr sz="2000" spc="-30" dirty="0">
                <a:latin typeface="Calibri"/>
                <a:cs typeface="Calibri"/>
              </a:rPr>
              <a:t>v</a:t>
            </a:r>
            <a:r>
              <a:rPr sz="2000" dirty="0">
                <a:latin typeface="Calibri"/>
                <a:cs typeface="Calibri"/>
              </a:rPr>
              <a:t>ery </a:t>
            </a:r>
            <a:r>
              <a:rPr sz="2000" spc="-10" dirty="0">
                <a:latin typeface="Calibri"/>
                <a:cs typeface="Calibri"/>
              </a:rPr>
              <a:t>s</a:t>
            </a:r>
            <a:r>
              <a:rPr sz="2000" dirty="0">
                <a:latin typeface="Calibri"/>
                <a:cs typeface="Calibri"/>
              </a:rPr>
              <a:t>ma</a:t>
            </a:r>
            <a:r>
              <a:rPr sz="2000" spc="-10" dirty="0">
                <a:latin typeface="Calibri"/>
                <a:cs typeface="Calibri"/>
              </a:rPr>
              <a:t>l</a:t>
            </a:r>
            <a:r>
              <a:rPr sz="2000" dirty="0">
                <a:latin typeface="Calibri"/>
                <a:cs typeface="Calibri"/>
              </a:rPr>
              <a:t>l.</a:t>
            </a:r>
            <a:endParaRPr lang="en-US" sz="20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endParaRPr lang="en-IN" sz="2000" spc="-5" dirty="0">
              <a:solidFill>
                <a:srgbClr val="00929F"/>
              </a:solidFill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Calcul</a:t>
            </a:r>
            <a:r>
              <a:rPr sz="2000" spc="-25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ting</a:t>
            </a:r>
            <a:r>
              <a:rPr sz="2000" spc="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the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p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H</a:t>
            </a:r>
            <a:r>
              <a:rPr sz="2000" spc="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o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f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b</a:t>
            </a:r>
            <a:r>
              <a:rPr sz="2000" spc="5" dirty="0">
                <a:solidFill>
                  <a:srgbClr val="00929F"/>
                </a:solidFill>
                <a:latin typeface="Calibri"/>
                <a:cs typeface="Calibri"/>
              </a:rPr>
              <a:t>u</a:t>
            </a:r>
            <a:r>
              <a:rPr sz="2000" spc="-25" dirty="0">
                <a:solidFill>
                  <a:srgbClr val="00929F"/>
                </a:solidFill>
                <a:latin typeface="Calibri"/>
                <a:cs typeface="Calibri"/>
              </a:rPr>
              <a:t>f</a:t>
            </a:r>
            <a:r>
              <a:rPr sz="2000" spc="-50" dirty="0">
                <a:solidFill>
                  <a:srgbClr val="00929F"/>
                </a:solidFill>
                <a:latin typeface="Calibri"/>
                <a:cs typeface="Calibri"/>
              </a:rPr>
              <a:t>f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er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55"/>
              </a:spcBef>
            </a:pPr>
            <a:r>
              <a:rPr sz="1800" spc="-5" dirty="0">
                <a:latin typeface="Calibri"/>
                <a:cs typeface="Calibri"/>
              </a:rPr>
              <a:t>p</a:t>
            </a:r>
            <a:r>
              <a:rPr sz="1800" dirty="0">
                <a:latin typeface="Calibri"/>
                <a:cs typeface="Calibri"/>
              </a:rPr>
              <a:t>H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=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</a:t>
            </a:r>
            <a:r>
              <a:rPr sz="1800" i="1" spc="-35" dirty="0">
                <a:latin typeface="Calibri"/>
                <a:cs typeface="Calibri"/>
              </a:rPr>
              <a:t>K</a:t>
            </a:r>
            <a:r>
              <a:rPr sz="1800" baseline="-20833" dirty="0">
                <a:latin typeface="Calibri"/>
                <a:cs typeface="Calibri"/>
              </a:rPr>
              <a:t>a </a:t>
            </a:r>
            <a:r>
              <a:rPr sz="1800" spc="-202" baseline="-20833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+ log</a:t>
            </a:r>
            <a:r>
              <a:rPr sz="1800" spc="-15" baseline="-20833" dirty="0">
                <a:latin typeface="Calibri"/>
                <a:cs typeface="Calibri"/>
              </a:rPr>
              <a:t>10</a:t>
            </a:r>
            <a:r>
              <a:rPr sz="1800" spc="-10" dirty="0">
                <a:latin typeface="Calibri"/>
                <a:cs typeface="Calibri"/>
              </a:rPr>
              <a:t>[</a:t>
            </a:r>
            <a:r>
              <a:rPr sz="1800" spc="-30" dirty="0">
                <a:latin typeface="Calibri"/>
                <a:cs typeface="Calibri"/>
              </a:rPr>
              <a:t>c</a:t>
            </a:r>
            <a:r>
              <a:rPr sz="1800" spc="-5" dirty="0">
                <a:latin typeface="Calibri"/>
                <a:cs typeface="Calibri"/>
              </a:rPr>
              <a:t>onj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45" dirty="0">
                <a:latin typeface="Calibri"/>
                <a:cs typeface="Calibri"/>
              </a:rPr>
              <a:t>g</a:t>
            </a:r>
            <a:r>
              <a:rPr sz="1800" spc="-15" dirty="0">
                <a:latin typeface="Calibri"/>
                <a:cs typeface="Calibri"/>
              </a:rPr>
              <a:t>a</a:t>
            </a:r>
            <a:r>
              <a:rPr sz="1800" spc="-4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ba</a:t>
            </a:r>
            <a:r>
              <a:rPr sz="1800" spc="5" dirty="0">
                <a:latin typeface="Calibri"/>
                <a:cs typeface="Calibri"/>
              </a:rPr>
              <a:t>s</a:t>
            </a:r>
            <a:r>
              <a:rPr sz="1800" spc="-10" dirty="0">
                <a:latin typeface="Calibri"/>
                <a:cs typeface="Calibri"/>
              </a:rPr>
              <a:t>e]/[a</a:t>
            </a:r>
            <a:r>
              <a:rPr sz="1800" spc="-20" dirty="0">
                <a:latin typeface="Calibri"/>
                <a:cs typeface="Calibri"/>
              </a:rPr>
              <a:t>c</a:t>
            </a:r>
            <a:r>
              <a:rPr sz="1800" spc="-5" dirty="0">
                <a:latin typeface="Calibri"/>
                <a:cs typeface="Calibri"/>
              </a:rPr>
              <a:t>id</a:t>
            </a:r>
            <a:r>
              <a:rPr sz="1800" dirty="0">
                <a:latin typeface="Calibri"/>
                <a:cs typeface="Calibri"/>
              </a:rPr>
              <a:t>] </a:t>
            </a:r>
            <a:r>
              <a:rPr sz="1800" spc="-30" dirty="0">
                <a:latin typeface="Calibri"/>
                <a:cs typeface="Calibri"/>
              </a:rPr>
              <a:t>f</a:t>
            </a:r>
            <a:r>
              <a:rPr sz="1800" spc="-15" dirty="0">
                <a:latin typeface="Calibri"/>
                <a:cs typeface="Calibri"/>
              </a:rPr>
              <a:t>o</a:t>
            </a:r>
            <a:r>
              <a:rPr sz="1800" spc="-10" dirty="0">
                <a:latin typeface="Calibri"/>
                <a:cs typeface="Calibri"/>
              </a:rPr>
              <a:t>r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an ac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di</a:t>
            </a:r>
            <a:r>
              <a:rPr sz="1800" dirty="0">
                <a:latin typeface="Calibri"/>
                <a:cs typeface="Calibri"/>
              </a:rPr>
              <a:t>c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b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10" dirty="0">
                <a:latin typeface="Calibri"/>
                <a:cs typeface="Calibri"/>
              </a:rPr>
              <a:t>f</a:t>
            </a:r>
            <a:r>
              <a:rPr sz="1800" spc="-50" dirty="0">
                <a:latin typeface="Calibri"/>
                <a:cs typeface="Calibri"/>
              </a:rPr>
              <a:t>f</a:t>
            </a:r>
            <a:r>
              <a:rPr sz="1800" spc="-10" dirty="0">
                <a:latin typeface="Calibri"/>
                <a:cs typeface="Calibri"/>
              </a:rPr>
              <a:t>er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solut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on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4"/>
              </a:spcBef>
            </a:pPr>
            <a:endParaRPr sz="18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p</a:t>
            </a:r>
            <a:r>
              <a:rPr sz="1800" dirty="0">
                <a:latin typeface="Calibri"/>
                <a:cs typeface="Calibri"/>
              </a:rPr>
              <a:t>H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=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</a:t>
            </a:r>
            <a:r>
              <a:rPr sz="1800" i="1" spc="-95" dirty="0">
                <a:latin typeface="Calibri"/>
                <a:cs typeface="Calibri"/>
              </a:rPr>
              <a:t>K</a:t>
            </a:r>
            <a:r>
              <a:rPr sz="1800" spc="-15" baseline="-20833" dirty="0">
                <a:latin typeface="Calibri"/>
                <a:cs typeface="Calibri"/>
              </a:rPr>
              <a:t>w</a:t>
            </a:r>
            <a:r>
              <a:rPr sz="1800" baseline="-20833" dirty="0">
                <a:latin typeface="Calibri"/>
                <a:cs typeface="Calibri"/>
              </a:rPr>
              <a:t> </a:t>
            </a:r>
            <a:r>
              <a:rPr sz="1800" spc="-195" baseline="-20833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</a:t>
            </a:r>
            <a:r>
              <a:rPr sz="1800" i="1" spc="-10" dirty="0">
                <a:latin typeface="Calibri"/>
                <a:cs typeface="Calibri"/>
              </a:rPr>
              <a:t>K</a:t>
            </a:r>
            <a:r>
              <a:rPr sz="1800" baseline="-20833" dirty="0">
                <a:latin typeface="Calibri"/>
                <a:cs typeface="Calibri"/>
              </a:rPr>
              <a:t>b</a:t>
            </a:r>
            <a:r>
              <a:rPr sz="1800" spc="-7" baseline="-20833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+ log</a:t>
            </a:r>
            <a:r>
              <a:rPr sz="1800" baseline="-25000" dirty="0">
                <a:latin typeface="Calibri"/>
                <a:cs typeface="Calibri"/>
              </a:rPr>
              <a:t>10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[ba</a:t>
            </a:r>
            <a:r>
              <a:rPr sz="1800" spc="5" dirty="0">
                <a:latin typeface="Calibri"/>
                <a:cs typeface="Calibri"/>
              </a:rPr>
              <a:t>s</a:t>
            </a:r>
            <a:r>
              <a:rPr sz="1800" spc="-10" dirty="0">
                <a:latin typeface="Calibri"/>
                <a:cs typeface="Calibri"/>
              </a:rPr>
              <a:t>e]/[</a:t>
            </a:r>
            <a:r>
              <a:rPr sz="1800" spc="-30" dirty="0">
                <a:latin typeface="Calibri"/>
                <a:cs typeface="Calibri"/>
              </a:rPr>
              <a:t>c</a:t>
            </a:r>
            <a:r>
              <a:rPr sz="1800" spc="-5" dirty="0">
                <a:latin typeface="Calibri"/>
                <a:cs typeface="Calibri"/>
              </a:rPr>
              <a:t>onj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45" dirty="0">
                <a:latin typeface="Calibri"/>
                <a:cs typeface="Calibri"/>
              </a:rPr>
              <a:t>g</a:t>
            </a:r>
            <a:r>
              <a:rPr sz="1800" spc="-15" dirty="0">
                <a:latin typeface="Calibri"/>
                <a:cs typeface="Calibri"/>
              </a:rPr>
              <a:t>a</a:t>
            </a:r>
            <a:r>
              <a:rPr sz="1800" spc="-40" dirty="0">
                <a:latin typeface="Calibri"/>
                <a:cs typeface="Calibri"/>
              </a:rPr>
              <a:t>t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a</a:t>
            </a:r>
            <a:r>
              <a:rPr sz="1800" spc="-20" dirty="0">
                <a:latin typeface="Calibri"/>
                <a:cs typeface="Calibri"/>
              </a:rPr>
              <a:t>c</a:t>
            </a:r>
            <a:r>
              <a:rPr sz="1800" spc="-5" dirty="0">
                <a:latin typeface="Calibri"/>
                <a:cs typeface="Calibri"/>
              </a:rPr>
              <a:t>id</a:t>
            </a:r>
            <a:r>
              <a:rPr sz="1800" dirty="0">
                <a:latin typeface="Calibri"/>
                <a:cs typeface="Calibri"/>
              </a:rPr>
              <a:t>]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35" dirty="0">
                <a:latin typeface="Calibri"/>
                <a:cs typeface="Calibri"/>
              </a:rPr>
              <a:t>f</a:t>
            </a:r>
            <a:r>
              <a:rPr sz="1800" spc="-15" dirty="0">
                <a:latin typeface="Calibri"/>
                <a:cs typeface="Calibri"/>
              </a:rPr>
              <a:t>o</a:t>
            </a:r>
            <a:r>
              <a:rPr sz="1800" spc="-10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 a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ba</a:t>
            </a:r>
            <a:r>
              <a:rPr sz="1800" spc="5" dirty="0">
                <a:latin typeface="Calibri"/>
                <a:cs typeface="Calibri"/>
              </a:rPr>
              <a:t>s</a:t>
            </a:r>
            <a:r>
              <a:rPr sz="1800" spc="-5" dirty="0">
                <a:latin typeface="Calibri"/>
                <a:cs typeface="Calibri"/>
              </a:rPr>
              <a:t>i</a:t>
            </a:r>
            <a:r>
              <a:rPr sz="1800" spc="-10" dirty="0">
                <a:latin typeface="Calibri"/>
                <a:cs typeface="Calibri"/>
              </a:rPr>
              <a:t>c </a:t>
            </a:r>
            <a:r>
              <a:rPr sz="1800" spc="-5" dirty="0">
                <a:latin typeface="Calibri"/>
                <a:cs typeface="Calibri"/>
              </a:rPr>
              <a:t>b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10" dirty="0">
                <a:latin typeface="Calibri"/>
                <a:cs typeface="Calibri"/>
              </a:rPr>
              <a:t>f</a:t>
            </a:r>
            <a:r>
              <a:rPr sz="1800" spc="-50" dirty="0">
                <a:latin typeface="Calibri"/>
                <a:cs typeface="Calibri"/>
              </a:rPr>
              <a:t>f</a:t>
            </a:r>
            <a:r>
              <a:rPr sz="1800" spc="-10" dirty="0">
                <a:latin typeface="Calibri"/>
                <a:cs typeface="Calibri"/>
              </a:rPr>
              <a:t>er</a:t>
            </a:r>
            <a:r>
              <a:rPr sz="1800" spc="-5" dirty="0">
                <a:latin typeface="Calibri"/>
                <a:cs typeface="Calibri"/>
              </a:rPr>
              <a:t> solut</a:t>
            </a:r>
            <a:r>
              <a:rPr sz="1800" spc="-10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on</a:t>
            </a:r>
            <a:endParaRPr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1961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463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err="1"/>
              <a:t>Brønsted</a:t>
            </a:r>
            <a:r>
              <a:rPr lang="en-US" dirty="0"/>
              <a:t>–Lowry</a:t>
            </a:r>
            <a:endParaRPr lang="en-GB" dirty="0"/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0E009CA1-37A5-4905-BA64-5875F505F547}"/>
              </a:ext>
            </a:extLst>
          </p:cNvPr>
          <p:cNvSpPr txBox="1"/>
          <p:nvPr/>
        </p:nvSpPr>
        <p:spPr>
          <a:xfrm>
            <a:off x="781850" y="1146934"/>
            <a:ext cx="1657985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spc="5" dirty="0">
                <a:solidFill>
                  <a:srgbClr val="00929F"/>
                </a:solidFill>
                <a:latin typeface="Calibri"/>
                <a:cs typeface="Calibri"/>
              </a:rPr>
              <a:t>c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ids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and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base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76D046EA-4BBE-F4C9-363A-F6DC25FA23EA}"/>
              </a:ext>
            </a:extLst>
          </p:cNvPr>
          <p:cNvSpPr txBox="1"/>
          <p:nvPr/>
        </p:nvSpPr>
        <p:spPr>
          <a:xfrm>
            <a:off x="783832" y="1723394"/>
            <a:ext cx="3973195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An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acid 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dirty="0">
                <a:latin typeface="Calibri"/>
                <a:cs typeface="Calibri"/>
              </a:rPr>
              <a:t>s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p</a:t>
            </a:r>
            <a:r>
              <a:rPr sz="2000" spc="-40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n </a:t>
            </a:r>
            <a:r>
              <a:rPr sz="2000" spc="-5" dirty="0">
                <a:latin typeface="Calibri"/>
                <a:cs typeface="Calibri"/>
              </a:rPr>
              <a:t>(</a:t>
            </a:r>
            <a:r>
              <a:rPr sz="2000" dirty="0">
                <a:latin typeface="Calibri"/>
                <a:cs typeface="Calibri"/>
              </a:rPr>
              <a:t>H</a:t>
            </a:r>
            <a:r>
              <a:rPr sz="1950" spc="7" baseline="25641" dirty="0">
                <a:latin typeface="Calibri"/>
                <a:cs typeface="Calibri"/>
              </a:rPr>
              <a:t>+</a:t>
            </a:r>
            <a:r>
              <a:rPr sz="2000" dirty="0">
                <a:latin typeface="Calibri"/>
                <a:cs typeface="Calibri"/>
              </a:rPr>
              <a:t>)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do</a:t>
            </a:r>
            <a:r>
              <a:rPr sz="2000" spc="5" dirty="0">
                <a:latin typeface="Calibri"/>
                <a:cs typeface="Calibri"/>
              </a:rPr>
              <a:t>n</a:t>
            </a:r>
            <a:r>
              <a:rPr sz="2000" spc="-5" dirty="0">
                <a:latin typeface="Calibri"/>
                <a:cs typeface="Calibri"/>
              </a:rPr>
              <a:t>or</a:t>
            </a:r>
            <a:endParaRPr lang="en-US" sz="2000" spc="-5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endParaRPr lang="en-US" sz="2000" spc="-5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A</a:t>
            </a:r>
            <a:r>
              <a:rPr sz="2000" spc="-5" dirty="0">
                <a:latin typeface="Calibri"/>
                <a:cs typeface="Calibri"/>
              </a:rPr>
              <a:t> base</a:t>
            </a:r>
            <a:r>
              <a:rPr sz="2000" spc="-30" dirty="0">
                <a:latin typeface="Calibri"/>
                <a:cs typeface="Calibri"/>
              </a:rPr>
              <a:t>/</a:t>
            </a:r>
            <a:r>
              <a:rPr sz="2000" dirty="0">
                <a:latin typeface="Calibri"/>
                <a:cs typeface="Calibri"/>
              </a:rPr>
              <a:t>al</a:t>
            </a:r>
            <a:r>
              <a:rPr sz="2000" spc="-40" dirty="0">
                <a:latin typeface="Calibri"/>
                <a:cs typeface="Calibri"/>
              </a:rPr>
              <a:t>k</a:t>
            </a:r>
            <a:r>
              <a:rPr sz="2000" dirty="0">
                <a:latin typeface="Calibri"/>
                <a:cs typeface="Calibri"/>
              </a:rPr>
              <a:t>ali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is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 </a:t>
            </a:r>
            <a:r>
              <a:rPr sz="2000" spc="5" dirty="0">
                <a:latin typeface="Calibri"/>
                <a:cs typeface="Calibri"/>
              </a:rPr>
              <a:t>p</a:t>
            </a:r>
            <a:r>
              <a:rPr sz="2000" spc="-40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n </a:t>
            </a:r>
            <a:r>
              <a:rPr sz="2000" spc="-5" dirty="0">
                <a:latin typeface="Calibri"/>
                <a:cs typeface="Calibri"/>
              </a:rPr>
              <a:t>(</a:t>
            </a:r>
            <a:r>
              <a:rPr sz="2000" spc="5" dirty="0">
                <a:latin typeface="Calibri"/>
                <a:cs typeface="Calibri"/>
              </a:rPr>
              <a:t>H</a:t>
            </a:r>
            <a:r>
              <a:rPr sz="1950" spc="7" baseline="25641" dirty="0">
                <a:latin typeface="Calibri"/>
                <a:cs typeface="Calibri"/>
              </a:rPr>
              <a:t>+</a:t>
            </a:r>
            <a:r>
              <a:rPr sz="2000" dirty="0">
                <a:latin typeface="Calibri"/>
                <a:cs typeface="Calibri"/>
              </a:rPr>
              <a:t>)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ac</a:t>
            </a:r>
            <a:r>
              <a:rPr sz="2000" spc="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15" dirty="0">
                <a:latin typeface="Calibri"/>
                <a:cs typeface="Calibri"/>
              </a:rPr>
              <a:t>p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spc="-5" dirty="0">
                <a:latin typeface="Calibri"/>
                <a:cs typeface="Calibri"/>
              </a:rPr>
              <a:t>or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A4E0B8-7BAE-6269-55E2-46B95B9CE18C}"/>
              </a:ext>
            </a:extLst>
          </p:cNvPr>
          <p:cNvSpPr txBox="1"/>
          <p:nvPr/>
        </p:nvSpPr>
        <p:spPr>
          <a:xfrm>
            <a:off x="5208883" y="4278753"/>
            <a:ext cx="373565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19.1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Photographs of </a:t>
            </a:r>
            <a:r>
              <a:rPr lang="en-US" sz="1500" b="0" dirty="0" err="1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Brønsted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and Lowry. 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9B4617A-F106-60E3-5C34-913E0A7F338A}"/>
              </a:ext>
            </a:extLst>
          </p:cNvPr>
          <p:cNvGrpSpPr/>
          <p:nvPr/>
        </p:nvGrpSpPr>
        <p:grpSpPr>
          <a:xfrm>
            <a:off x="4726485" y="1432874"/>
            <a:ext cx="4270807" cy="2819885"/>
            <a:chOff x="4726485" y="1432874"/>
            <a:chExt cx="4270807" cy="2819885"/>
          </a:xfrm>
        </p:grpSpPr>
        <p:pic>
          <p:nvPicPr>
            <p:cNvPr id="6" name="Picture 5" descr="A person in a suit and tie&#10;&#10;Description automatically generated">
              <a:extLst>
                <a:ext uri="{FF2B5EF4-FFF2-40B4-BE49-F238E27FC236}">
                  <a16:creationId xmlns:a16="http://schemas.microsoft.com/office/drawing/2014/main" id="{4BF7DF55-45E9-8F07-28D7-9A5411CFF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928701" y="1432874"/>
              <a:ext cx="1794623" cy="2385252"/>
            </a:xfrm>
            <a:prstGeom prst="rect">
              <a:avLst/>
            </a:prstGeom>
          </p:spPr>
        </p:pic>
        <p:pic>
          <p:nvPicPr>
            <p:cNvPr id="10" name="Picture 9" descr="A person in a suit and tie&#10;&#10;Description automatically generated">
              <a:extLst>
                <a:ext uri="{FF2B5EF4-FFF2-40B4-BE49-F238E27FC236}">
                  <a16:creationId xmlns:a16="http://schemas.microsoft.com/office/drawing/2014/main" id="{CBC009CA-E7AB-DA51-FE66-A913D379B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36280" y="1432874"/>
              <a:ext cx="1804807" cy="238525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99D3220-F2B3-0C68-EBBB-A6FC1BA85C90}"/>
                </a:ext>
              </a:extLst>
            </p:cNvPr>
            <p:cNvSpPr txBox="1"/>
            <p:nvPr/>
          </p:nvSpPr>
          <p:spPr>
            <a:xfrm>
              <a:off x="4726485" y="3773910"/>
              <a:ext cx="2424396" cy="478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tabLst>
                  <a:tab pos="3171825" algn="l"/>
                </a:tabLst>
              </a:pPr>
              <a:r>
                <a:rPr lang="en-US" sz="1200" kern="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Johannes Nicolaus </a:t>
              </a:r>
              <a:r>
                <a:rPr lang="en-US" sz="1200" kern="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Brønsted</a:t>
              </a:r>
              <a:r>
                <a:rPr lang="en-US" sz="1200" kern="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br>
                <a:rPr lang="en-US" sz="1200" kern="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1200" kern="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(1879-1947)</a:t>
              </a:r>
              <a:endParaRPr lang="en-IN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BA51BC5-61E4-C1AD-E798-57A194DBDB69}"/>
                </a:ext>
              </a:extLst>
            </p:cNvPr>
            <p:cNvSpPr txBox="1"/>
            <p:nvPr/>
          </p:nvSpPr>
          <p:spPr>
            <a:xfrm>
              <a:off x="6654731" y="3772240"/>
              <a:ext cx="234256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kern="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Thomas Martin Lowry</a:t>
              </a:r>
              <a:br>
                <a:rPr lang="en-US" sz="1200" kern="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1200" kern="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(1874-1936)</a:t>
              </a:r>
              <a:endParaRPr lang="en-IN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96847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7E389-BB15-44D2-E995-AAA576F28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463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Conjugate acid–base pairs</a:t>
            </a:r>
            <a:endParaRPr lang="en-GB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0658A57-AF68-B097-2DC6-C92833BF6A66}"/>
              </a:ext>
            </a:extLst>
          </p:cNvPr>
          <p:cNvSpPr txBox="1"/>
          <p:nvPr/>
        </p:nvSpPr>
        <p:spPr>
          <a:xfrm>
            <a:off x="670708" y="1329060"/>
            <a:ext cx="7624206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9"/>
              </a:spcBef>
            </a:pPr>
            <a:r>
              <a:rPr b="1" spc="-5" dirty="0">
                <a:latin typeface="Calibri" panose="020F0502020204030204" pitchFamily="34" charset="0"/>
                <a:cs typeface="Calibri" panose="020F0502020204030204" pitchFamily="34" charset="0"/>
              </a:rPr>
              <a:t>Con</a:t>
            </a:r>
            <a:r>
              <a:rPr b="1" spc="5" dirty="0">
                <a:latin typeface="Calibri" panose="020F0502020204030204" pitchFamily="34" charset="0"/>
                <a:cs typeface="Calibri" panose="020F0502020204030204" pitchFamily="34" charset="0"/>
              </a:rPr>
              <a:t>j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b="1" spc="-3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b="1" spc="-3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b="1" spc="-2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b="1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acid–base</a:t>
            </a:r>
            <a:r>
              <a:rPr b="1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pair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b="1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30" dirty="0">
                <a:latin typeface="Calibri" panose="020F0502020204030204" pitchFamily="34" charset="0"/>
                <a:cs typeface="Calibri" panose="020F0502020204030204" pitchFamily="34" charset="0"/>
              </a:rPr>
              <a:t>two species that differ by one proton (H</a:t>
            </a:r>
            <a:r>
              <a:rPr lang="en-US" spc="-3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pc="-30" dirty="0">
                <a:latin typeface="Calibri" panose="020F0502020204030204" pitchFamily="34" charset="0"/>
                <a:cs typeface="Calibri" panose="020F0502020204030204" pitchFamily="34" charset="0"/>
              </a:rPr>
              <a:t>); when an acid donates a proton, it forms the conjugate base (CH</a:t>
            </a:r>
            <a:r>
              <a:rPr lang="en-US" spc="-3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pc="-30" dirty="0">
                <a:latin typeface="Calibri" panose="020F0502020204030204" pitchFamily="34" charset="0"/>
                <a:cs typeface="Calibri" panose="020F0502020204030204" pitchFamily="34" charset="0"/>
              </a:rPr>
              <a:t>COO</a:t>
            </a:r>
            <a:r>
              <a:rPr lang="en-US" spc="-3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US" spc="-30" dirty="0">
                <a:latin typeface="Calibri" panose="020F0502020204030204" pitchFamily="34" charset="0"/>
                <a:cs typeface="Calibri" panose="020F0502020204030204" pitchFamily="34" charset="0"/>
              </a:rPr>
              <a:t> is the conjugate base of CH</a:t>
            </a:r>
            <a:r>
              <a:rPr lang="en-US" spc="-3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pc="-30" dirty="0">
                <a:latin typeface="Calibri" panose="020F0502020204030204" pitchFamily="34" charset="0"/>
                <a:cs typeface="Calibri" panose="020F0502020204030204" pitchFamily="34" charset="0"/>
              </a:rPr>
              <a:t>COOH); when a base gains a proton, it forms the conjugate acid (H</a:t>
            </a:r>
            <a:r>
              <a:rPr lang="en-US" spc="-3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pc="-3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pc="-3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pc="-30" dirty="0">
                <a:latin typeface="Calibri" panose="020F0502020204030204" pitchFamily="34" charset="0"/>
                <a:cs typeface="Calibri" panose="020F0502020204030204" pitchFamily="34" charset="0"/>
              </a:rPr>
              <a:t> is the conjugate acid of H</a:t>
            </a:r>
            <a:r>
              <a:rPr lang="en-US" spc="-3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pc="-30" dirty="0">
                <a:latin typeface="Calibri" panose="020F0502020204030204" pitchFamily="34" charset="0"/>
                <a:cs typeface="Calibri" panose="020F0502020204030204" pitchFamily="34" charset="0"/>
              </a:rPr>
              <a:t>O).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B8B0A6-A95A-7994-3CA7-15B13EA438B3}"/>
              </a:ext>
            </a:extLst>
          </p:cNvPr>
          <p:cNvSpPr txBox="1"/>
          <p:nvPr/>
        </p:nvSpPr>
        <p:spPr>
          <a:xfrm>
            <a:off x="2949480" y="5158186"/>
            <a:ext cx="324504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19.2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Conjugate acid–base pairs. 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DF08724-EB6D-F8B7-A0E3-330ACCD66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27" y="2749479"/>
            <a:ext cx="6499079" cy="210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74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Measuring pH</a:t>
            </a:r>
            <a:endParaRPr lang="en-GB" dirty="0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E996633-19A1-D864-9DCA-D546EDA386CA}"/>
              </a:ext>
            </a:extLst>
          </p:cNvPr>
          <p:cNvSpPr txBox="1"/>
          <p:nvPr/>
        </p:nvSpPr>
        <p:spPr>
          <a:xfrm>
            <a:off x="726445" y="3275111"/>
            <a:ext cx="5664778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Calcul</a:t>
            </a:r>
            <a:r>
              <a:rPr sz="2000" spc="-2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ting</a:t>
            </a:r>
            <a:r>
              <a:rPr sz="2000" spc="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 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</a:t>
            </a:r>
            <a:r>
              <a:rPr sz="2000" spc="-1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 =</a:t>
            </a:r>
            <a:r>
              <a:rPr sz="2000" spc="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log</a:t>
            </a:r>
            <a:r>
              <a:rPr sz="2000" baseline="-25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sz="2000" spc="-3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[H</a:t>
            </a:r>
            <a:r>
              <a:rPr sz="2000" baseline="30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sz="2000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aq)]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534FE62B-3348-3A5B-72D7-313EAE816E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224392"/>
              </p:ext>
            </p:extLst>
          </p:nvPr>
        </p:nvGraphicFramePr>
        <p:xfrm>
          <a:off x="782184" y="3705603"/>
          <a:ext cx="7839302" cy="23486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8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83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7247">
                <a:tc>
                  <a:txBody>
                    <a:bodyPr/>
                    <a:lstStyle/>
                    <a:p>
                      <a:pPr marL="91440" algn="l">
                        <a:lnSpc>
                          <a:spcPts val="1845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b="1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sz="2000" spc="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</a:t>
                      </a:r>
                      <a:r>
                        <a:rPr sz="20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utio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sz="2000" spc="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1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2000" spc="-2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nt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aining</a:t>
                      </a:r>
                      <a:r>
                        <a:rPr sz="2000" spc="-2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0.01</a:t>
                      </a:r>
                      <a:r>
                        <a:rPr sz="2000" spc="-1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mol dm</a:t>
                      </a:r>
                      <a:r>
                        <a:rPr lang="en-IN" sz="1800" kern="1200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–3</a:t>
                      </a:r>
                      <a:r>
                        <a:rPr sz="1950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950" spc="-202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sz="1950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r>
                        <a:rPr lang="en-US" sz="1950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1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aq</a:t>
                      </a:r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sz="1800" baseline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/>
                      <a:endParaRPr sz="13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121">
                <a:tc>
                  <a:txBody>
                    <a:bodyPr/>
                    <a:lstStyle/>
                    <a:p>
                      <a:pPr marL="91440" algn="l">
                        <a:lnSpc>
                          <a:spcPts val="1845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b="1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 </a:t>
                      </a:r>
                      <a:r>
                        <a:rPr sz="20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olutio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sz="2000" spc="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2000" spc="-2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nt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aining</a:t>
                      </a:r>
                      <a:r>
                        <a:rPr sz="2000" spc="-2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</a:t>
                      </a:r>
                      <a:r>
                        <a:rPr lang="en-IN" sz="20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sz="2000" spc="-2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sz="2000" spc="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sz="1950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sz="1950" spc="-7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sz="1950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</a:t>
                      </a:r>
                      <a:r>
                        <a:rPr sz="1950" spc="-225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</a:t>
                      </a:r>
                      <a:r>
                        <a:rPr sz="20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US" sz="20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dm</a:t>
                      </a:r>
                      <a:r>
                        <a:rPr lang="en-US" sz="1950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r>
                        <a:rPr sz="1950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</a:t>
                      </a:r>
                      <a:r>
                        <a:rPr sz="1950" spc="-202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sz="1950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r>
                        <a:rPr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(a</a:t>
                      </a:r>
                      <a:r>
                        <a:rPr sz="18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</a:t>
                      </a:r>
                      <a:r>
                        <a:rPr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/>
                      <a:endParaRPr sz="13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146">
                <a:tc>
                  <a:txBody>
                    <a:bodyPr/>
                    <a:lstStyle/>
                    <a:p>
                      <a:pPr marL="91440" algn="l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b="1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 </a:t>
                      </a:r>
                      <a:r>
                        <a:rPr sz="20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olutio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sz="2000" spc="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</a:t>
                      </a:r>
                      <a:r>
                        <a:rPr sz="20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ol</a:t>
                      </a:r>
                      <a:r>
                        <a:rPr lang="en-US"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dm</a:t>
                      </a:r>
                      <a:r>
                        <a:rPr sz="1950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-3 </a:t>
                      </a:r>
                      <a:r>
                        <a:rPr sz="1950" spc="-202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HCl</a:t>
                      </a:r>
                      <a:r>
                        <a:rPr lang="en-US"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aq</a:t>
                      </a: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sz="1950" baseline="-2564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/>
                      <a:endParaRPr sz="1950" baseline="-2564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7159">
                <a:tc>
                  <a:txBody>
                    <a:bodyPr/>
                    <a:lstStyle/>
                    <a:p>
                      <a:pPr marL="91440" algn="l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US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b="1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sz="20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</a:t>
                      </a:r>
                      <a:r>
                        <a:rPr sz="2000" spc="-1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utio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sz="2000" spc="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 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0.00</a:t>
                      </a:r>
                      <a:r>
                        <a:rPr sz="20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sz="2000" spc="-4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ol</a:t>
                      </a:r>
                      <a:r>
                        <a:rPr lang="en-US"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US" sz="1950" spc="-7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r>
                        <a:rPr sz="1950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</a:t>
                      </a:r>
                      <a:r>
                        <a:rPr sz="1950" spc="-187" baseline="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HNO</a:t>
                      </a:r>
                      <a:r>
                        <a:rPr sz="1950" baseline="-2564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aq</a:t>
                      </a:r>
                      <a:r>
                        <a:rPr lang="en-US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sz="1950" baseline="-2564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/>
                      <a:endParaRPr sz="1950" baseline="-2564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97792B7-5333-BC4D-8E56-019DF516A025}"/>
              </a:ext>
            </a:extLst>
          </p:cNvPr>
          <p:cNvSpPr txBox="1"/>
          <p:nvPr/>
        </p:nvSpPr>
        <p:spPr>
          <a:xfrm>
            <a:off x="670708" y="2824937"/>
            <a:ext cx="600891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19.3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The pH scale showing the </a:t>
            </a:r>
            <a:r>
              <a:rPr lang="en-US" sz="1500" b="0" dirty="0" err="1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colours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of universal indicator. 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6FF39E19-516E-668B-341B-36382435D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184" y="1390280"/>
            <a:ext cx="5553301" cy="137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59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128059" cy="205676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Strong acid </a:t>
            </a:r>
            <a:br>
              <a:rPr lang="en-US" sz="3100" dirty="0"/>
            </a:br>
            <a:br>
              <a:rPr lang="en-US" sz="1600" dirty="0"/>
            </a:br>
            <a:r>
              <a:rPr lang="en-US" sz="2000" dirty="0"/>
              <a:t>an acid, such as HCl, HNO</a:t>
            </a:r>
            <a:r>
              <a:rPr lang="en-US" sz="2000" baseline="-25000" dirty="0"/>
              <a:t>3</a:t>
            </a:r>
            <a:r>
              <a:rPr lang="en-US" sz="2000" dirty="0"/>
              <a:t>, that dissociates completely in aqueous solution.</a:t>
            </a:r>
            <a:endParaRPr lang="en-GB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51CE2D-31E4-B8ED-9512-44FB7AF76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08" y="1905098"/>
            <a:ext cx="7555897" cy="410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46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Weak acid</a:t>
            </a:r>
            <a:br>
              <a:rPr lang="en-US" sz="3400" dirty="0"/>
            </a:br>
            <a:r>
              <a:rPr lang="en-US" sz="2000" dirty="0"/>
              <a:t> </a:t>
            </a:r>
            <a:br>
              <a:rPr lang="en-US" sz="3100" dirty="0"/>
            </a:br>
            <a:r>
              <a:rPr lang="en-US" sz="2200" dirty="0"/>
              <a:t>an acid, such as a carboxylic acid (ethanoic acid, propanoic acid, etc.) or carbonic acid (H</a:t>
            </a:r>
            <a:r>
              <a:rPr lang="en-US" sz="2200" baseline="-25000" dirty="0"/>
              <a:t>2</a:t>
            </a:r>
            <a:r>
              <a:rPr lang="en-US" sz="2200" dirty="0"/>
              <a:t>CO</a:t>
            </a:r>
            <a:r>
              <a:rPr lang="en-US" sz="2200" baseline="-25000" dirty="0"/>
              <a:t>3</a:t>
            </a:r>
            <a:r>
              <a:rPr lang="en-US" sz="2200" dirty="0"/>
              <a:t>), that dissociates only partially in aqueous solution.</a:t>
            </a:r>
            <a:endParaRPr lang="en-GB" sz="2200" dirty="0"/>
          </a:p>
        </p:txBody>
      </p:sp>
      <p:pic>
        <p:nvPicPr>
          <p:cNvPr id="46" name="Picture 45" descr="Chart&#10;&#10;Description automatically generated with medium confidence">
            <a:extLst>
              <a:ext uri="{FF2B5EF4-FFF2-40B4-BE49-F238E27FC236}">
                <a16:creationId xmlns:a16="http://schemas.microsoft.com/office/drawing/2014/main" id="{E4AE430A-1FF6-2AED-A28D-A5141B5326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817586" y="2131902"/>
            <a:ext cx="908304" cy="620268"/>
          </a:xfrm>
          <a:prstGeom prst="rect">
            <a:avLst/>
          </a:prstGeom>
        </p:spPr>
      </p:pic>
      <p:pic>
        <p:nvPicPr>
          <p:cNvPr id="47" name="Picture 46" descr="Chart&#10;&#10;Description automatically generated with medium confidence">
            <a:extLst>
              <a:ext uri="{FF2B5EF4-FFF2-40B4-BE49-F238E27FC236}">
                <a16:creationId xmlns:a16="http://schemas.microsoft.com/office/drawing/2014/main" id="{BA314364-B6B2-CD27-7884-9AAD6430E6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2878682" y="2858659"/>
            <a:ext cx="908304" cy="620268"/>
          </a:xfrm>
          <a:prstGeom prst="rect">
            <a:avLst/>
          </a:prstGeom>
        </p:spPr>
      </p:pic>
      <p:pic>
        <p:nvPicPr>
          <p:cNvPr id="48" name="Picture 47" descr="Chart&#10;&#10;Description automatically generated with medium confidence">
            <a:extLst>
              <a:ext uri="{FF2B5EF4-FFF2-40B4-BE49-F238E27FC236}">
                <a16:creationId xmlns:a16="http://schemas.microsoft.com/office/drawing/2014/main" id="{99EEA5D9-EE7F-B2CA-F767-E90D708898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1774928" y="2904191"/>
            <a:ext cx="908304" cy="620268"/>
          </a:xfrm>
          <a:prstGeom prst="rect">
            <a:avLst/>
          </a:prstGeom>
        </p:spPr>
      </p:pic>
      <p:pic>
        <p:nvPicPr>
          <p:cNvPr id="49" name="Picture 48" descr="Chart&#10;&#10;Description automatically generated with medium confidence">
            <a:extLst>
              <a:ext uri="{FF2B5EF4-FFF2-40B4-BE49-F238E27FC236}">
                <a16:creationId xmlns:a16="http://schemas.microsoft.com/office/drawing/2014/main" id="{EA8AFCFB-1284-F07E-355B-7746D7D9C6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838404" y="3148791"/>
            <a:ext cx="908304" cy="620268"/>
          </a:xfrm>
          <a:prstGeom prst="rect">
            <a:avLst/>
          </a:prstGeom>
        </p:spPr>
      </p:pic>
      <p:pic>
        <p:nvPicPr>
          <p:cNvPr id="50" name="Picture 49" descr="Chart&#10;&#10;Description automatically generated with medium confidence">
            <a:extLst>
              <a:ext uri="{FF2B5EF4-FFF2-40B4-BE49-F238E27FC236}">
                <a16:creationId xmlns:a16="http://schemas.microsoft.com/office/drawing/2014/main" id="{83DEA50E-61C3-6E70-2114-D145C07273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2263831" y="3652284"/>
            <a:ext cx="908304" cy="620268"/>
          </a:xfrm>
          <a:prstGeom prst="rect">
            <a:avLst/>
          </a:prstGeom>
        </p:spPr>
      </p:pic>
      <p:pic>
        <p:nvPicPr>
          <p:cNvPr id="51" name="Picture 50" descr="Chart&#10;&#10;Description automatically generated with medium confidence">
            <a:extLst>
              <a:ext uri="{FF2B5EF4-FFF2-40B4-BE49-F238E27FC236}">
                <a16:creationId xmlns:a16="http://schemas.microsoft.com/office/drawing/2014/main" id="{EE1B277A-8ED0-5C92-2C39-424658A757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2263831" y="2162191"/>
            <a:ext cx="908304" cy="620268"/>
          </a:xfrm>
          <a:prstGeom prst="rect">
            <a:avLst/>
          </a:prstGeom>
        </p:spPr>
      </p:pic>
      <p:pic>
        <p:nvPicPr>
          <p:cNvPr id="52" name="Picture 51" descr="Chart&#10;&#10;Description automatically generated with medium confidence">
            <a:extLst>
              <a:ext uri="{FF2B5EF4-FFF2-40B4-BE49-F238E27FC236}">
                <a16:creationId xmlns:a16="http://schemas.microsoft.com/office/drawing/2014/main" id="{A8559852-6508-DD9D-217B-3581C0F6B1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407" b="-4672"/>
          <a:stretch/>
        </p:blipFill>
        <p:spPr>
          <a:xfrm>
            <a:off x="3508056" y="3633999"/>
            <a:ext cx="908304" cy="635969"/>
          </a:xfrm>
          <a:prstGeom prst="rect">
            <a:avLst/>
          </a:prstGeom>
        </p:spPr>
      </p:pic>
      <p:pic>
        <p:nvPicPr>
          <p:cNvPr id="53" name="Picture 52" descr="Chart&#10;&#10;Description automatically generated with medium confidence">
            <a:extLst>
              <a:ext uri="{FF2B5EF4-FFF2-40B4-BE49-F238E27FC236}">
                <a16:creationId xmlns:a16="http://schemas.microsoft.com/office/drawing/2014/main" id="{09F9C3F5-B9F2-ACE7-1000-1AA019B433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407" b="-4672"/>
          <a:stretch/>
        </p:blipFill>
        <p:spPr>
          <a:xfrm>
            <a:off x="5771535" y="2468204"/>
            <a:ext cx="908304" cy="635969"/>
          </a:xfrm>
          <a:prstGeom prst="rect">
            <a:avLst/>
          </a:prstGeom>
        </p:spPr>
      </p:pic>
      <p:pic>
        <p:nvPicPr>
          <p:cNvPr id="54" name="Picture 53" descr="Chart&#10;&#10;Description automatically generated with medium confidence">
            <a:extLst>
              <a:ext uri="{FF2B5EF4-FFF2-40B4-BE49-F238E27FC236}">
                <a16:creationId xmlns:a16="http://schemas.microsoft.com/office/drawing/2014/main" id="{5B0941BC-A338-15CF-1A2F-65A200E4C7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3629793" y="2158070"/>
            <a:ext cx="908304" cy="620268"/>
          </a:xfrm>
          <a:prstGeom prst="rect">
            <a:avLst/>
          </a:prstGeom>
        </p:spPr>
      </p:pic>
      <p:pic>
        <p:nvPicPr>
          <p:cNvPr id="55" name="Picture 54" descr="Chart&#10;&#10;Description automatically generated with medium confidence">
            <a:extLst>
              <a:ext uri="{FF2B5EF4-FFF2-40B4-BE49-F238E27FC236}">
                <a16:creationId xmlns:a16="http://schemas.microsoft.com/office/drawing/2014/main" id="{29B7D26F-A825-7932-825D-12C40C8B7A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4131280" y="3013731"/>
            <a:ext cx="908304" cy="620268"/>
          </a:xfrm>
          <a:prstGeom prst="rect">
            <a:avLst/>
          </a:prstGeom>
        </p:spPr>
      </p:pic>
      <p:pic>
        <p:nvPicPr>
          <p:cNvPr id="56" name="Picture 55" descr="Chart&#10;&#10;Description automatically generated with medium confidence">
            <a:extLst>
              <a:ext uri="{FF2B5EF4-FFF2-40B4-BE49-F238E27FC236}">
                <a16:creationId xmlns:a16="http://schemas.microsoft.com/office/drawing/2014/main" id="{FF1F3778-1D5A-72C4-4CB5-F8588B2810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4826603" y="2020690"/>
            <a:ext cx="908304" cy="620268"/>
          </a:xfrm>
          <a:prstGeom prst="rect">
            <a:avLst/>
          </a:prstGeom>
        </p:spPr>
      </p:pic>
      <p:pic>
        <p:nvPicPr>
          <p:cNvPr id="57" name="Picture 56" descr="Chart&#10;&#10;Description automatically generated with medium confidence">
            <a:extLst>
              <a:ext uri="{FF2B5EF4-FFF2-40B4-BE49-F238E27FC236}">
                <a16:creationId xmlns:a16="http://schemas.microsoft.com/office/drawing/2014/main" id="{AD10C184-73EA-450D-84D1-97E11370CA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5317383" y="3251025"/>
            <a:ext cx="908304" cy="620268"/>
          </a:xfrm>
          <a:prstGeom prst="rect">
            <a:avLst/>
          </a:prstGeom>
        </p:spPr>
      </p:pic>
      <p:pic>
        <p:nvPicPr>
          <p:cNvPr id="58" name="Picture 57" descr="Chart&#10;&#10;Description automatically generated with medium confidence">
            <a:extLst>
              <a:ext uri="{FF2B5EF4-FFF2-40B4-BE49-F238E27FC236}">
                <a16:creationId xmlns:a16="http://schemas.microsoft.com/office/drawing/2014/main" id="{B695AD97-C35B-61B5-9135-C4BD4B919B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4948858" y="3900200"/>
            <a:ext cx="908304" cy="620268"/>
          </a:xfrm>
          <a:prstGeom prst="rect">
            <a:avLst/>
          </a:prstGeom>
        </p:spPr>
      </p:pic>
      <p:pic>
        <p:nvPicPr>
          <p:cNvPr id="59" name="Picture 58" descr="Chart&#10;&#10;Description automatically generated with medium confidence">
            <a:extLst>
              <a:ext uri="{FF2B5EF4-FFF2-40B4-BE49-F238E27FC236}">
                <a16:creationId xmlns:a16="http://schemas.microsoft.com/office/drawing/2014/main" id="{F02FA772-963F-7ED1-6B59-0485A2B3FA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6545750" y="3279932"/>
            <a:ext cx="908304" cy="620268"/>
          </a:xfrm>
          <a:prstGeom prst="rect">
            <a:avLst/>
          </a:prstGeom>
        </p:spPr>
      </p:pic>
      <p:pic>
        <p:nvPicPr>
          <p:cNvPr id="60" name="Picture 59" descr="Chart&#10;&#10;Description automatically generated with medium confidence">
            <a:extLst>
              <a:ext uri="{FF2B5EF4-FFF2-40B4-BE49-F238E27FC236}">
                <a16:creationId xmlns:a16="http://schemas.microsoft.com/office/drawing/2014/main" id="{A2180C90-D27C-9592-4E03-997B7208A3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6545750" y="1933592"/>
            <a:ext cx="908304" cy="620268"/>
          </a:xfrm>
          <a:prstGeom prst="rect">
            <a:avLst/>
          </a:prstGeom>
        </p:spPr>
      </p:pic>
      <p:pic>
        <p:nvPicPr>
          <p:cNvPr id="61" name="Picture 60" descr="Chart&#10;&#10;Description automatically generated with medium confidence">
            <a:extLst>
              <a:ext uri="{FF2B5EF4-FFF2-40B4-BE49-F238E27FC236}">
                <a16:creationId xmlns:a16="http://schemas.microsoft.com/office/drawing/2014/main" id="{B68AC8A0-A8B3-5005-624D-1A62FED189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7361039" y="2659664"/>
            <a:ext cx="908304" cy="620268"/>
          </a:xfrm>
          <a:prstGeom prst="rect">
            <a:avLst/>
          </a:prstGeom>
        </p:spPr>
      </p:pic>
      <p:pic>
        <p:nvPicPr>
          <p:cNvPr id="62" name="Picture 61" descr="Chart&#10;&#10;Description automatically generated with medium confidence">
            <a:extLst>
              <a:ext uri="{FF2B5EF4-FFF2-40B4-BE49-F238E27FC236}">
                <a16:creationId xmlns:a16="http://schemas.microsoft.com/office/drawing/2014/main" id="{F9DBD5B8-62B0-8653-0381-D4679904E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6463315" y="4006004"/>
            <a:ext cx="908304" cy="620268"/>
          </a:xfrm>
          <a:prstGeom prst="rect">
            <a:avLst/>
          </a:prstGeom>
        </p:spPr>
      </p:pic>
      <p:pic>
        <p:nvPicPr>
          <p:cNvPr id="63" name="Picture 62" descr="Chart&#10;&#10;Description automatically generated with medium confidence">
            <a:extLst>
              <a:ext uri="{FF2B5EF4-FFF2-40B4-BE49-F238E27FC236}">
                <a16:creationId xmlns:a16="http://schemas.microsoft.com/office/drawing/2014/main" id="{9E49DE07-B06B-4A6A-430E-D60C4AC25A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881839" y="3973549"/>
            <a:ext cx="908304" cy="620268"/>
          </a:xfrm>
          <a:prstGeom prst="rect">
            <a:avLst/>
          </a:prstGeom>
        </p:spPr>
      </p:pic>
      <p:pic>
        <p:nvPicPr>
          <p:cNvPr id="64" name="Picture 63" descr="Chart&#10;&#10;Description automatically generated with medium confidence">
            <a:extLst>
              <a:ext uri="{FF2B5EF4-FFF2-40B4-BE49-F238E27FC236}">
                <a16:creationId xmlns:a16="http://schemas.microsoft.com/office/drawing/2014/main" id="{D938C5F0-B770-CFFD-A6C6-7D8EF5D10E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2035461" y="4381852"/>
            <a:ext cx="908304" cy="620268"/>
          </a:xfrm>
          <a:prstGeom prst="rect">
            <a:avLst/>
          </a:prstGeom>
        </p:spPr>
      </p:pic>
      <p:pic>
        <p:nvPicPr>
          <p:cNvPr id="65" name="Picture 64" descr="Chart&#10;&#10;Description automatically generated with medium confidence">
            <a:extLst>
              <a:ext uri="{FF2B5EF4-FFF2-40B4-BE49-F238E27FC236}">
                <a16:creationId xmlns:a16="http://schemas.microsoft.com/office/drawing/2014/main" id="{16AC1B42-E52D-7381-AE05-2392212F67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837470" y="4890205"/>
            <a:ext cx="908304" cy="620268"/>
          </a:xfrm>
          <a:prstGeom prst="rect">
            <a:avLst/>
          </a:prstGeom>
        </p:spPr>
      </p:pic>
      <p:pic>
        <p:nvPicPr>
          <p:cNvPr id="66" name="Picture 65" descr="Chart&#10;&#10;Description automatically generated with medium confidence">
            <a:extLst>
              <a:ext uri="{FF2B5EF4-FFF2-40B4-BE49-F238E27FC236}">
                <a16:creationId xmlns:a16="http://schemas.microsoft.com/office/drawing/2014/main" id="{0BFDD745-2C49-DE45-4611-C7A4DF4757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2462345" y="5136285"/>
            <a:ext cx="908304" cy="620268"/>
          </a:xfrm>
          <a:prstGeom prst="rect">
            <a:avLst/>
          </a:prstGeom>
        </p:spPr>
      </p:pic>
      <p:pic>
        <p:nvPicPr>
          <p:cNvPr id="67" name="Picture 66" descr="Chart&#10;&#10;Description automatically generated with medium confidence">
            <a:extLst>
              <a:ext uri="{FF2B5EF4-FFF2-40B4-BE49-F238E27FC236}">
                <a16:creationId xmlns:a16="http://schemas.microsoft.com/office/drawing/2014/main" id="{D12591FE-B45E-CAD6-89A4-F47B307D0A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3434401" y="4538987"/>
            <a:ext cx="908304" cy="620268"/>
          </a:xfrm>
          <a:prstGeom prst="rect">
            <a:avLst/>
          </a:prstGeom>
        </p:spPr>
      </p:pic>
      <p:pic>
        <p:nvPicPr>
          <p:cNvPr id="68" name="Picture 67" descr="Chart&#10;&#10;Description automatically generated with medium confidence">
            <a:extLst>
              <a:ext uri="{FF2B5EF4-FFF2-40B4-BE49-F238E27FC236}">
                <a16:creationId xmlns:a16="http://schemas.microsoft.com/office/drawing/2014/main" id="{53B8A374-AD73-9D1E-8FB2-80D585F8BE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4757333" y="4583107"/>
            <a:ext cx="908304" cy="620268"/>
          </a:xfrm>
          <a:prstGeom prst="rect">
            <a:avLst/>
          </a:prstGeom>
        </p:spPr>
      </p:pic>
      <p:pic>
        <p:nvPicPr>
          <p:cNvPr id="69" name="Picture 68" descr="Chart&#10;&#10;Description automatically generated with medium confidence">
            <a:extLst>
              <a:ext uri="{FF2B5EF4-FFF2-40B4-BE49-F238E27FC236}">
                <a16:creationId xmlns:a16="http://schemas.microsoft.com/office/drawing/2014/main" id="{EEF46F4D-8F18-B04F-2EA1-F40A753254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5970961" y="4657244"/>
            <a:ext cx="908304" cy="620268"/>
          </a:xfrm>
          <a:prstGeom prst="rect">
            <a:avLst/>
          </a:prstGeom>
        </p:spPr>
      </p:pic>
      <p:pic>
        <p:nvPicPr>
          <p:cNvPr id="70" name="Picture 69" descr="Chart&#10;&#10;Description automatically generated with medium confidence">
            <a:extLst>
              <a:ext uri="{FF2B5EF4-FFF2-40B4-BE49-F238E27FC236}">
                <a16:creationId xmlns:a16="http://schemas.microsoft.com/office/drawing/2014/main" id="{762FB9B2-C7E6-535D-0668-EA60537CDE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7184589" y="4731381"/>
            <a:ext cx="908304" cy="620268"/>
          </a:xfrm>
          <a:prstGeom prst="rect">
            <a:avLst/>
          </a:prstGeom>
        </p:spPr>
      </p:pic>
      <p:pic>
        <p:nvPicPr>
          <p:cNvPr id="71" name="Picture 70" descr="Chart&#10;&#10;Description automatically generated with medium confidence">
            <a:extLst>
              <a:ext uri="{FF2B5EF4-FFF2-40B4-BE49-F238E27FC236}">
                <a16:creationId xmlns:a16="http://schemas.microsoft.com/office/drawing/2014/main" id="{AF243E02-49C1-7C46-2FE6-081DCE8363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7671183" y="3871293"/>
            <a:ext cx="908304" cy="620268"/>
          </a:xfrm>
          <a:prstGeom prst="rect">
            <a:avLst/>
          </a:prstGeom>
        </p:spPr>
      </p:pic>
      <p:pic>
        <p:nvPicPr>
          <p:cNvPr id="72" name="Picture 71" descr="Chart&#10;&#10;Description automatically generated with medium confidence">
            <a:extLst>
              <a:ext uri="{FF2B5EF4-FFF2-40B4-BE49-F238E27FC236}">
                <a16:creationId xmlns:a16="http://schemas.microsoft.com/office/drawing/2014/main" id="{06BFF727-9848-459E-4965-D96D0B658A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7671183" y="1904743"/>
            <a:ext cx="908304" cy="620268"/>
          </a:xfrm>
          <a:prstGeom prst="rect">
            <a:avLst/>
          </a:prstGeom>
        </p:spPr>
      </p:pic>
      <p:pic>
        <p:nvPicPr>
          <p:cNvPr id="73" name="Picture 72" descr="Chart&#10;&#10;Description automatically generated with medium confidence">
            <a:extLst>
              <a:ext uri="{FF2B5EF4-FFF2-40B4-BE49-F238E27FC236}">
                <a16:creationId xmlns:a16="http://schemas.microsoft.com/office/drawing/2014/main" id="{5E332A65-C19A-13A9-95F1-9FE9EF4793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3582458" y="5428274"/>
            <a:ext cx="908304" cy="620268"/>
          </a:xfrm>
          <a:prstGeom prst="rect">
            <a:avLst/>
          </a:prstGeom>
        </p:spPr>
      </p:pic>
      <p:pic>
        <p:nvPicPr>
          <p:cNvPr id="74" name="Picture 73" descr="Chart&#10;&#10;Description automatically generated with medium confidence">
            <a:extLst>
              <a:ext uri="{FF2B5EF4-FFF2-40B4-BE49-F238E27FC236}">
                <a16:creationId xmlns:a16="http://schemas.microsoft.com/office/drawing/2014/main" id="{5BE17815-33C5-6D6D-BD40-69A7B14886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5039584" y="5289441"/>
            <a:ext cx="908304" cy="620268"/>
          </a:xfrm>
          <a:prstGeom prst="rect">
            <a:avLst/>
          </a:prstGeom>
        </p:spPr>
      </p:pic>
      <p:pic>
        <p:nvPicPr>
          <p:cNvPr id="75" name="Picture 74" descr="Chart&#10;&#10;Description automatically generated with medium confidence">
            <a:extLst>
              <a:ext uri="{FF2B5EF4-FFF2-40B4-BE49-F238E27FC236}">
                <a16:creationId xmlns:a16="http://schemas.microsoft.com/office/drawing/2014/main" id="{35857976-6AFD-018C-11D1-BD7DDC660A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6452735" y="5341754"/>
            <a:ext cx="908304" cy="620268"/>
          </a:xfrm>
          <a:prstGeom prst="rect">
            <a:avLst/>
          </a:prstGeom>
        </p:spPr>
      </p:pic>
      <p:pic>
        <p:nvPicPr>
          <p:cNvPr id="76" name="Picture 75" descr="Chart&#10;&#10;Description automatically generated with medium confidence">
            <a:extLst>
              <a:ext uri="{FF2B5EF4-FFF2-40B4-BE49-F238E27FC236}">
                <a16:creationId xmlns:a16="http://schemas.microsoft.com/office/drawing/2014/main" id="{CA9B10B2-5BF5-2AF9-8B28-DB6D0DA794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7773029" y="5417059"/>
            <a:ext cx="908304" cy="620268"/>
          </a:xfrm>
          <a:prstGeom prst="rect">
            <a:avLst/>
          </a:prstGeom>
        </p:spPr>
      </p:pic>
      <p:pic>
        <p:nvPicPr>
          <p:cNvPr id="77" name="Picture 76" descr="Chart&#10;&#10;Description automatically generated with medium confidence">
            <a:extLst>
              <a:ext uri="{FF2B5EF4-FFF2-40B4-BE49-F238E27FC236}">
                <a16:creationId xmlns:a16="http://schemas.microsoft.com/office/drawing/2014/main" id="{AE0CA915-DB14-4458-DC0E-056CC68A42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1335991" y="5587051"/>
            <a:ext cx="908304" cy="62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84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dissociation of acids in aqueous solution</a:t>
            </a:r>
            <a:endParaRPr lang="en-GB" dirty="0"/>
          </a:p>
        </p:txBody>
      </p:sp>
      <p:sp>
        <p:nvSpPr>
          <p:cNvPr id="3" name="object 7">
            <a:extLst>
              <a:ext uri="{FF2B5EF4-FFF2-40B4-BE49-F238E27FC236}">
                <a16:creationId xmlns:a16="http://schemas.microsoft.com/office/drawing/2014/main" id="{9A2FA233-3F03-7F7C-784E-350162F5C880}"/>
              </a:ext>
            </a:extLst>
          </p:cNvPr>
          <p:cNvSpPr txBox="1"/>
          <p:nvPr/>
        </p:nvSpPr>
        <p:spPr>
          <a:xfrm>
            <a:off x="737510" y="2795041"/>
            <a:ext cx="5474752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c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mp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if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ed</a:t>
            </a:r>
            <a:r>
              <a:rPr sz="200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o HA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(a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⇌ H</a:t>
            </a:r>
            <a:r>
              <a:rPr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pt-BR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pt-BR" sz="20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8D3678-3686-2858-7A33-763A04E4007A}"/>
              </a:ext>
            </a:extLst>
          </p:cNvPr>
          <p:cNvSpPr txBox="1"/>
          <p:nvPr/>
        </p:nvSpPr>
        <p:spPr>
          <a:xfrm>
            <a:off x="654206" y="1798318"/>
            <a:ext cx="54747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HA(aq)</a:t>
            </a:r>
            <a:r>
              <a:rPr lang="pt-BR" sz="2000" b="0" i="0" u="none" strike="noStrik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</a:t>
            </a:r>
            <a:r>
              <a:rPr lang="pt-BR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(l) ⇌ H</a:t>
            </a:r>
            <a:r>
              <a:rPr lang="pt-BR" sz="2000" b="0" i="0" u="none" strike="noStrike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pt-BR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(aq) +  A</a:t>
            </a:r>
            <a:r>
              <a:rPr lang="pt-BR" sz="2000" b="0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(aq)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210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err="1"/>
              <a:t>Ionisation</a:t>
            </a:r>
            <a:endParaRPr lang="en-GB" dirty="0"/>
          </a:p>
        </p:txBody>
      </p:sp>
      <p:sp>
        <p:nvSpPr>
          <p:cNvPr id="4" name="object 15">
            <a:extLst>
              <a:ext uri="{FF2B5EF4-FFF2-40B4-BE49-F238E27FC236}">
                <a16:creationId xmlns:a16="http://schemas.microsoft.com/office/drawing/2014/main" id="{BF462314-9F92-246B-3B71-95E7ECE8F289}"/>
              </a:ext>
            </a:extLst>
          </p:cNvPr>
          <p:cNvSpPr txBox="1"/>
          <p:nvPr/>
        </p:nvSpPr>
        <p:spPr>
          <a:xfrm>
            <a:off x="755551" y="1208454"/>
            <a:ext cx="8161746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sz="2000" b="1" spc="-3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b="1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sz="2000" b="1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b="1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base</a:t>
            </a:r>
            <a:r>
              <a:rPr lang="en-US" sz="2000" b="1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2000" spc="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base that </a:t>
            </a:r>
            <a:r>
              <a:rPr lang="en-US" sz="2000" dirty="0" err="1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ionises</a:t>
            </a:r>
            <a:r>
              <a:rPr lang="en-US"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completely in aqueous solution; </a:t>
            </a:r>
            <a:br>
              <a:rPr lang="en-US"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strong bases are the Group 1 hydroxides (</a:t>
            </a:r>
            <a:r>
              <a:rPr lang="en-US" sz="2000" dirty="0" err="1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LiOH</a:t>
            </a:r>
            <a:r>
              <a:rPr lang="en-US"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NaOH, etc.) and Ba(OH)</a:t>
            </a:r>
            <a:r>
              <a:rPr lang="en-US" sz="2000" baseline="-25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16">
            <a:extLst>
              <a:ext uri="{FF2B5EF4-FFF2-40B4-BE49-F238E27FC236}">
                <a16:creationId xmlns:a16="http://schemas.microsoft.com/office/drawing/2014/main" id="{00E6C526-EA48-9824-F7B1-57A1DDE7E4E3}"/>
              </a:ext>
            </a:extLst>
          </p:cNvPr>
          <p:cNvSpPr txBox="1"/>
          <p:nvPr/>
        </p:nvSpPr>
        <p:spPr>
          <a:xfrm>
            <a:off x="737046" y="1850190"/>
            <a:ext cx="824646" cy="20261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100"/>
              </a:lnSpc>
            </a:pP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LiOH </a:t>
            </a:r>
            <a:r>
              <a:rPr sz="1800" spc="-15" dirty="0">
                <a:latin typeface="Calibri" panose="020F0502020204030204" pitchFamily="34" charset="0"/>
                <a:cs typeface="Calibri" panose="020F0502020204030204" pitchFamily="34" charset="0"/>
              </a:rPr>
              <a:t>NaOH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spc="-95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OH 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Rb</a:t>
            </a:r>
            <a:r>
              <a:rPr sz="1800" spc="-1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800" dirty="0">
                <a:latin typeface="Calibri" panose="020F0502020204030204" pitchFamily="34" charset="0"/>
                <a:cs typeface="Calibri" panose="020F0502020204030204" pitchFamily="34" charset="0"/>
              </a:rPr>
              <a:t>H </a:t>
            </a:r>
            <a:r>
              <a:rPr sz="1800" spc="-5" dirty="0">
                <a:latin typeface="Calibri" panose="020F0502020204030204" pitchFamily="34" charset="0"/>
                <a:cs typeface="Calibri" panose="020F0502020204030204" pitchFamily="34" charset="0"/>
              </a:rPr>
              <a:t>CsOH</a:t>
            </a:r>
            <a:endParaRPr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1E25C2-63D4-88D4-457C-3D9181FF9D37}"/>
              </a:ext>
            </a:extLst>
          </p:cNvPr>
          <p:cNvSpPr txBox="1"/>
          <p:nvPr/>
        </p:nvSpPr>
        <p:spPr>
          <a:xfrm>
            <a:off x="3577104" y="2272996"/>
            <a:ext cx="12503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Ba(OH)</a:t>
            </a:r>
            <a:r>
              <a:rPr lang="en-IN" sz="2000" b="0" i="0" u="none" strike="noStrike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IN" sz="2000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B3F4C7-C8A6-7D50-C882-4E6264D0110B}"/>
              </a:ext>
            </a:extLst>
          </p:cNvPr>
          <p:cNvSpPr txBox="1"/>
          <p:nvPr/>
        </p:nvSpPr>
        <p:spPr>
          <a:xfrm>
            <a:off x="2021191" y="304040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Ba(OH)</a:t>
            </a:r>
            <a:r>
              <a:rPr lang="en-IN" sz="2000" b="0" i="0" u="none" strike="noStrike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 </a:t>
            </a:r>
            <a:r>
              <a:rPr lang="en-IN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b="0" i="0" u="none" strike="noStrike" baseline="0" dirty="0" err="1"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)→Ba</a:t>
            </a:r>
            <a:r>
              <a:rPr lang="en-IN" sz="2000" b="0" i="0" u="none" strike="noStrik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2+</a:t>
            </a:r>
            <a:r>
              <a:rPr lang="en-IN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b="0" i="0" u="none" strike="noStrike" baseline="0" dirty="0" err="1"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 + 2OH</a:t>
            </a:r>
            <a:r>
              <a:rPr lang="en-IN" sz="2000" b="0" i="0" u="none" strike="noStrik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IN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N" sz="2000" b="0" i="0" u="none" strike="noStrike" baseline="0" dirty="0" err="1">
                <a:latin typeface="Calibri" panose="020F0502020204030204" pitchFamily="34" charset="0"/>
                <a:cs typeface="Calibri" panose="020F0502020204030204" pitchFamily="34" charset="0"/>
              </a:rPr>
              <a:t>aq</a:t>
            </a:r>
            <a:r>
              <a:rPr lang="en-IN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AB84C2CC-EB8E-3D19-1FE1-A3291A2362C5}"/>
              </a:ext>
            </a:extLst>
          </p:cNvPr>
          <p:cNvSpPr txBox="1"/>
          <p:nvPr/>
        </p:nvSpPr>
        <p:spPr>
          <a:xfrm>
            <a:off x="770255" y="4160273"/>
            <a:ext cx="7044690" cy="1231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2000" b="1" spc="-7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2000" b="1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eak</a:t>
            </a:r>
            <a:r>
              <a:rPr sz="2000" b="1" spc="-1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</a:t>
            </a:r>
            <a:r>
              <a:rPr lang="en-US" sz="2000" b="1" spc="-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2000" spc="15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base that </a:t>
            </a:r>
            <a:r>
              <a:rPr lang="en-US" sz="2000" dirty="0" err="1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ionises</a:t>
            </a:r>
            <a:r>
              <a:rPr lang="en-US" sz="2000" dirty="0">
                <a:solidFill>
                  <a:srgbClr val="00929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only partially in aqueous solution, e.g., ammonia and amines.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9"/>
              </a:spcBef>
            </a:pP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oni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 (N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spc="7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			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ylam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ne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spc="7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CH</a:t>
            </a:r>
            <a:r>
              <a:rPr sz="2000" spc="7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spc="7" baseline="-21367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B5FF27-BC3A-7851-ABAF-19ED59FAABD9}"/>
              </a:ext>
            </a:extLst>
          </p:cNvPr>
          <p:cNvSpPr txBox="1"/>
          <p:nvPr/>
        </p:nvSpPr>
        <p:spPr>
          <a:xfrm>
            <a:off x="1181436" y="5689354"/>
            <a:ext cx="54210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NH</a:t>
            </a:r>
            <a:r>
              <a:rPr lang="pt-BR" sz="2000" b="0" i="0" u="none" strike="noStrike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pt-BR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(aq) +  H</a:t>
            </a:r>
            <a:r>
              <a:rPr lang="pt-BR" sz="2000" b="0" i="0" u="none" strike="noStrike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pt-BR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O (l)⇌ NH</a:t>
            </a:r>
            <a:r>
              <a:rPr lang="pt-BR" sz="2000" b="0" i="0" u="none" strike="noStrike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pt-BR" sz="2000" b="0" i="0" u="none" strike="noStrik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+ </a:t>
            </a:r>
            <a:r>
              <a:rPr lang="pt-BR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(aq) + OH</a:t>
            </a:r>
            <a:r>
              <a:rPr lang="pt-BR" sz="2000" b="0" i="0" u="none" strike="noStrik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pt-BR" sz="20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(aq)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422079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Titl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dy - White Background">
  <a:themeElements>
    <a:clrScheme name="Custom 1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995"/>
      </a:accent1>
      <a:accent2>
        <a:srgbClr val="ED7D31"/>
      </a:accent2>
      <a:accent3>
        <a:srgbClr val="A5A5A5"/>
      </a:accent3>
      <a:accent4>
        <a:srgbClr val="57959A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Full Image with Text Overlay">
  <a:themeElements>
    <a:clrScheme name="Primary - Teal">
      <a:dk1>
        <a:srgbClr val="3E909D"/>
      </a:dk1>
      <a:lt1>
        <a:srgbClr val="FFFFFF"/>
      </a:lt1>
      <a:dk2>
        <a:srgbClr val="3E909D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FFFFFF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da31344-14ac-4e79-b3ba-74af94be30cf">
      <Terms xmlns="http://schemas.microsoft.com/office/infopath/2007/PartnerControls"/>
    </lcf76f155ced4ddcb4097134ff3c332f>
    <TaxCatchAll xmlns="7424b78e-8606-4fd1-9a19-b6b90bbc0a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7C100645B3FC47B311346EC1299E0C" ma:contentTypeVersion="16" ma:contentTypeDescription="Create a new document." ma:contentTypeScope="" ma:versionID="29fbdc09a333695f21bbae6dc8830d4f">
  <xsd:schema xmlns:xsd="http://www.w3.org/2001/XMLSchema" xmlns:xs="http://www.w3.org/2001/XMLSchema" xmlns:p="http://schemas.microsoft.com/office/2006/metadata/properties" xmlns:ns2="5da31344-14ac-4e79-b3ba-74af94be30cf" xmlns:ns3="cf045e92-2ebe-47e8-a8d6-0a6f9246de56" xmlns:ns4="7424b78e-8606-4fd1-9a19-b6b90bbc0a1b" targetNamespace="http://schemas.microsoft.com/office/2006/metadata/properties" ma:root="true" ma:fieldsID="d3162297920c1daf0fd9f1538859a9f9" ns2:_="" ns3:_="" ns4:_="">
    <xsd:import namespace="5da31344-14ac-4e79-b3ba-74af94be30cf"/>
    <xsd:import namespace="cf045e92-2ebe-47e8-a8d6-0a6f9246de56"/>
    <xsd:import namespace="7424b78e-8606-4fd1-9a19-b6b90bbc0a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4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a31344-14ac-4e79-b3ba-74af94be30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7882c5b-1fc0-4c64-8edd-3b527906c4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45e92-2ebe-47e8-a8d6-0a6f9246de5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4b78e-8606-4fd1-9a19-b6b90bbc0a1b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e0a2991d-6ae7-4669-8e13-b256c14e97b0}" ma:internalName="TaxCatchAll" ma:showField="CatchAllData" ma:web="cf045e92-2ebe-47e8-a8d6-0a6f9246de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EA75E2-711F-4039-9A09-8FF49385F95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075F327-8814-40E4-9ADD-54A207DCF2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C0FE99-95D9-4C77-87C4-AB38F5436A2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4516</TotalTime>
  <Words>1391</Words>
  <Application>Microsoft Office PowerPoint</Application>
  <PresentationFormat>On-screen Show (4:3)</PresentationFormat>
  <Paragraphs>204</Paragraphs>
  <Slides>21</Slides>
  <Notes>21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Calibri</vt:lpstr>
      <vt:lpstr>Calibri Regular</vt:lpstr>
      <vt:lpstr>Times New Roman</vt:lpstr>
      <vt:lpstr>Section Title</vt:lpstr>
      <vt:lpstr>Body - White Background</vt:lpstr>
      <vt:lpstr>3_Full Image with Text Overlay</vt:lpstr>
      <vt:lpstr>Blank</vt:lpstr>
      <vt:lpstr>1_Blank</vt:lpstr>
      <vt:lpstr>Equation</vt:lpstr>
      <vt:lpstr>PowerPoint Presentation</vt:lpstr>
      <vt:lpstr>Chapter 19</vt:lpstr>
      <vt:lpstr>Brønsted–Lowry</vt:lpstr>
      <vt:lpstr>Conjugate acid–base pairs</vt:lpstr>
      <vt:lpstr>Measuring pH</vt:lpstr>
      <vt:lpstr>Strong acid   an acid, such as HCl, HNO3, that dissociates completely in aqueous solution.</vt:lpstr>
      <vt:lpstr>Weak acid   an acid, such as a carboxylic acid (ethanoic acid, propanoic acid, etc.) or carbonic acid (H2CO3), that dissociates only partially in aqueous solution.</vt:lpstr>
      <vt:lpstr>The dissociation of acids in aqueous solution</vt:lpstr>
      <vt:lpstr>Ionisation</vt:lpstr>
      <vt:lpstr>The dissociation (ionisation) of water</vt:lpstr>
      <vt:lpstr>Neutrality</vt:lpstr>
      <vt:lpstr>Strong acid   strong alkali titration curve</vt:lpstr>
      <vt:lpstr>Acid dissociation constant</vt:lpstr>
      <vt:lpstr>Base ionisation constant</vt:lpstr>
      <vt:lpstr>The relationship between Ka, Kb and Kw</vt:lpstr>
      <vt:lpstr>The stronger the acid, the weaker its conjugate base</vt:lpstr>
      <vt:lpstr>Predict whether the pH of the following solutions  will be =7, &lt;7, &gt;7</vt:lpstr>
      <vt:lpstr>Acid–base titration curves</vt:lpstr>
      <vt:lpstr>Indicators</vt:lpstr>
      <vt:lpstr>pH indicators</vt:lpstr>
      <vt:lpstr>How a buffer works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Don Young</dc:creator>
  <cp:keywords/>
  <dc:description/>
  <cp:lastModifiedBy>Satyendra Singh</cp:lastModifiedBy>
  <cp:revision>503</cp:revision>
  <dcterms:created xsi:type="dcterms:W3CDTF">2018-09-19T08:27:40Z</dcterms:created>
  <dcterms:modified xsi:type="dcterms:W3CDTF">2023-08-25T13:57:52Z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0x010100847C100645B3FC47B311346EC1299E0C</vt:lpwstr>
  </property>
</Properties>
</file>