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9" r:id="rId4"/>
    <p:sldMasterId id="2147483696" r:id="rId5"/>
    <p:sldMasterId id="2147483689" r:id="rId6"/>
    <p:sldMasterId id="2147483672" r:id="rId7"/>
    <p:sldMasterId id="2147483713" r:id="rId8"/>
  </p:sldMasterIdLst>
  <p:notesMasterIdLst>
    <p:notesMasterId r:id="rId25"/>
  </p:notesMasterIdLst>
  <p:sldIdLst>
    <p:sldId id="281" r:id="rId9"/>
    <p:sldId id="288" r:id="rId10"/>
    <p:sldId id="291" r:id="rId11"/>
    <p:sldId id="298" r:id="rId12"/>
    <p:sldId id="304" r:id="rId13"/>
    <p:sldId id="299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igail Maskall" initials="AM" lastIdx="1" clrIdx="0">
    <p:extLst>
      <p:ext uri="{19B8F6BF-5375-455C-9EA6-DF929625EA0E}">
        <p15:presenceInfo xmlns:p15="http://schemas.microsoft.com/office/powerpoint/2012/main" userId="S-1-5-21-2133147896-499326638-6498272-33561" providerId="AD"/>
      </p:ext>
    </p:extLst>
  </p:cmAuthor>
  <p:cmAuthor id="2" name="Hollie Graham, Integra-LON, UK" initials="HGIU" lastIdx="2" clrIdx="1">
    <p:extLst>
      <p:ext uri="{19B8F6BF-5375-455C-9EA6-DF929625EA0E}">
        <p15:presenceInfo xmlns:p15="http://schemas.microsoft.com/office/powerpoint/2012/main" userId="S-1-5-21-198659417-2131144888-1770264581-1004" providerId="AD"/>
      </p:ext>
    </p:extLst>
  </p:cmAuthor>
  <p:cmAuthor id="3" name="Amy Middleton-Gear" initials="AM" lastIdx="5" clrIdx="2">
    <p:extLst>
      <p:ext uri="{19B8F6BF-5375-455C-9EA6-DF929625EA0E}">
        <p15:presenceInfo xmlns:p15="http://schemas.microsoft.com/office/powerpoint/2012/main" userId="S-1-5-21-2133147896-499326638-6498272-403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CC"/>
    <a:srgbClr val="00929F"/>
    <a:srgbClr val="78BEC7"/>
    <a:srgbClr val="009999"/>
    <a:srgbClr val="CCFFFF"/>
    <a:srgbClr val="00B6C4"/>
    <a:srgbClr val="008995"/>
    <a:srgbClr val="00919E"/>
    <a:srgbClr val="66FF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67"/>
    <p:restoredTop sz="95745" autoAdjust="0"/>
  </p:normalViewPr>
  <p:slideViewPr>
    <p:cSldViewPr snapToGrid="0" snapToObjects="1">
      <p:cViewPr varScale="1">
        <p:scale>
          <a:sx n="102" d="100"/>
          <a:sy n="102" d="100"/>
        </p:scale>
        <p:origin x="22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58B14-9484-7945-B127-BE167E75A4E3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95471-56F3-294F-8A7E-0F48B34AF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9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22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476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5934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5025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835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7574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754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056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34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058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40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913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891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983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5221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389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4CE9A-99A4-ED4D-AC8F-FEA802193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D5215-8DC6-D141-AA92-166D1216B9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7295" y="3203110"/>
            <a:ext cx="4603165" cy="102513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Regular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3318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04531-7F01-F447-8AA5-0871E4ECA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EFECD56-9CDB-4042-B2E6-64831FACC4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1" y="1962150"/>
            <a:ext cx="3600867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>
                <a:solidFill>
                  <a:srgbClr val="00929F"/>
                </a:solidFill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4381806-1DC3-034A-B873-E5673DD776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5585" y="1962150"/>
            <a:ext cx="3852862" cy="3879850"/>
          </a:xfrm>
          <a:prstGeom prst="rect">
            <a:avLst/>
          </a:prstGeom>
          <a:effectLst>
            <a:reflection stA="55000" endPos="10000" dir="5400000" sy="-100000" algn="bl" rotWithShape="0"/>
          </a:effectLst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092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2751F-1305-2E47-BB48-6B385E8B2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255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887DC-58E7-694B-987D-A60F1E387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D48836C-ADDF-524C-8EDC-C7E5494F5E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2" y="1962150"/>
            <a:ext cx="7954198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sz="2000" b="0" i="0">
                <a:solidFill>
                  <a:schemeClr val="tx1"/>
                </a:solidFill>
                <a:latin typeface="Calibri Regular"/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>
                <a:solidFill>
                  <a:srgbClr val="00929F"/>
                </a:solidFill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98038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6E1DA-FDC8-AB4D-87C2-5573CEE7F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EB6352A9-1F2F-0E4C-9E34-9E1F0CC879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0" y="1962150"/>
            <a:ext cx="7954199" cy="179962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b="0" i="0">
                <a:solidFill>
                  <a:schemeClr val="tx1"/>
                </a:solidFill>
                <a:latin typeface="Calibri Regular"/>
              </a:defRPr>
            </a:lvl2pPr>
            <a:lvl3pPr>
              <a:defRPr b="0" i="0">
                <a:solidFill>
                  <a:schemeClr val="tx1"/>
                </a:solidFill>
                <a:latin typeface="Calibri Regular"/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 b="0" i="0">
                <a:solidFill>
                  <a:schemeClr val="tx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8D8B01F6-05AF-EC45-8E22-D516C91895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8955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AA2B2F2-50A9-0242-A3F5-3E6C6786DB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558464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35231221-97F3-6C42-9B23-66012CCA57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973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E98A15F-3C61-3D41-8705-9EBA8025FDC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7482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795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with Text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BB772-A045-A942-8ECA-DD4AA4CE8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2319B433-49EC-F34D-ABF9-A2C1C468AD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5098" y="1962150"/>
            <a:ext cx="7987102" cy="387985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Calibri Regular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 b="0" i="0">
                <a:solidFill>
                  <a:schemeClr val="bg1"/>
                </a:solidFill>
                <a:latin typeface="Calibri Regular"/>
              </a:defRPr>
            </a:lvl4pPr>
            <a:lvl5pPr>
              <a:defRPr b="0" i="0">
                <a:solidFill>
                  <a:schemeClr val="bg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1967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sv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93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Placeholder 32">
            <a:extLst>
              <a:ext uri="{FF2B5EF4-FFF2-40B4-BE49-F238E27FC236}">
                <a16:creationId xmlns:a16="http://schemas.microsoft.com/office/drawing/2014/main" id="{D15AB156-111B-9D49-B644-995F2C39C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425" y="1674942"/>
            <a:ext cx="4833036" cy="13318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DF92DC-7769-3349-B7D3-E7B8D35284B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3C13664-3785-FB49-963D-2716DD79CCAA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8CC5F8E-A5E7-8F49-8FD3-CCA8044F4C7C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E89D0CF-EF73-B84B-A98E-A7356DFDF8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4414" y="3315122"/>
            <a:ext cx="137757" cy="25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44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2880">
          <p15:clr>
            <a:srgbClr val="F26B43"/>
          </p15:clr>
        </p15:guide>
        <p15:guide id="6" orient="horz" pos="399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1CA90339-76EB-5049-8F70-7AE22D0D6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00" y="512762"/>
            <a:ext cx="6535380" cy="94224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A2E73A-B38E-BE45-A6BE-331862FE82FE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50800">
            <a:solidFill>
              <a:srgbClr val="009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5">
            <a:extLst>
              <a:ext uri="{FF2B5EF4-FFF2-40B4-BE49-F238E27FC236}">
                <a16:creationId xmlns:a16="http://schemas.microsoft.com/office/drawing/2014/main" id="{D80DAD8F-E75F-5248-A3D8-194CD5D657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3D98674-B682-523B-FF4C-6676ECEB89D7}"/>
              </a:ext>
            </a:extLst>
          </p:cNvPr>
          <p:cNvSpPr txBox="1"/>
          <p:nvPr userDrawn="1"/>
        </p:nvSpPr>
        <p:spPr>
          <a:xfrm>
            <a:off x="434578" y="6467955"/>
            <a:ext cx="7622381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50" b="0" i="0" u="none" strike="noStrike" kern="1200" dirty="0">
                <a:solidFill>
                  <a:srgbClr val="00929F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Chemistry for the IB Diploma – Yu &amp; Fletcher © Cambridge University Press &amp; Assessment 2023</a:t>
            </a: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29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12" r:id="rId2"/>
    <p:sldLayoutId id="2147483706" r:id="rId3"/>
    <p:sldLayoutId id="2147483707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00929F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76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A4D06B9-27EE-A04B-88AA-27BE8120F4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2806" y="0"/>
            <a:ext cx="9152449" cy="6857998"/>
          </a:xfrm>
          <a:prstGeom prst="rect">
            <a:avLst/>
          </a:prstGeom>
          <a:gradFill>
            <a:gsLst>
              <a:gs pos="0">
                <a:srgbClr val="0093D0"/>
              </a:gs>
              <a:gs pos="22000">
                <a:srgbClr val="0093D0"/>
              </a:gs>
              <a:gs pos="68000">
                <a:srgbClr val="0093D0"/>
              </a:gs>
              <a:gs pos="98000">
                <a:srgbClr val="0093D0"/>
              </a:gs>
            </a:gsLst>
            <a:lin ang="16200000" scaled="0"/>
          </a:gradFill>
          <a:ln>
            <a:noFill/>
          </a:ln>
          <a:effectLst>
            <a:reflection endPos="0" dir="5400000" sy="-100000" algn="bl" rotWithShape="0"/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E4937AC-CCB7-1E45-BE37-1F20ADBBC9CE}"/>
              </a:ext>
            </a:extLst>
          </p:cNvPr>
          <p:cNvSpPr/>
          <p:nvPr userDrawn="1"/>
        </p:nvSpPr>
        <p:spPr>
          <a:xfrm>
            <a:off x="-2806" y="2511707"/>
            <a:ext cx="9146806" cy="4346294"/>
          </a:xfrm>
          <a:prstGeom prst="rect">
            <a:avLst/>
          </a:prstGeom>
          <a:gradFill>
            <a:gsLst>
              <a:gs pos="0">
                <a:srgbClr val="0093D0"/>
              </a:gs>
              <a:gs pos="34000">
                <a:srgbClr val="0093D0">
                  <a:alpha val="86000"/>
                </a:srgbClr>
              </a:gs>
              <a:gs pos="71000">
                <a:srgbClr val="0093D0">
                  <a:alpha val="64000"/>
                </a:srgbClr>
              </a:gs>
              <a:gs pos="100000">
                <a:srgbClr val="0093D0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149D486-CA41-B843-B391-CECB7F3EB75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C7527AB-710B-8341-BD8A-891D20BA7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187" y="510164"/>
            <a:ext cx="6522156" cy="9448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0EFE1EA-4690-8940-A0C2-8B22F3DBE3F3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07B1DF1-794A-664A-BA1D-8703F7797C96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14" name="Picture 15">
            <a:extLst>
              <a:ext uri="{FF2B5EF4-FFF2-40B4-BE49-F238E27FC236}">
                <a16:creationId xmlns:a16="http://schemas.microsoft.com/office/drawing/2014/main" id="{735EF97F-C9BC-8940-97A9-0E7A3911A72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7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53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69917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97255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1AA231-6B8A-EB53-1E54-42001DBD8572}"/>
              </a:ext>
            </a:extLst>
          </p:cNvPr>
          <p:cNvSpPr txBox="1"/>
          <p:nvPr/>
        </p:nvSpPr>
        <p:spPr>
          <a:xfrm>
            <a:off x="322034" y="2252017"/>
            <a:ext cx="3105150" cy="646331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Chemistry</a:t>
            </a:r>
            <a:endParaRPr lang="en-IN" sz="3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1C8BA9-C191-6A5F-6CE3-EA5DD8F5261E}"/>
              </a:ext>
            </a:extLst>
          </p:cNvPr>
          <p:cNvSpPr txBox="1"/>
          <p:nvPr/>
        </p:nvSpPr>
        <p:spPr>
          <a:xfrm>
            <a:off x="326202" y="3098403"/>
            <a:ext cx="3105150" cy="400110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For the IB Diploma</a:t>
            </a:r>
            <a:endParaRPr lang="en-I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97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6540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Putting electrons into orbitals</a:t>
            </a:r>
            <a:endParaRPr lang="en-GB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DDF9AF0-0203-1854-4AA1-D00F2AC79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708" y="1194320"/>
            <a:ext cx="3733800" cy="1129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t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GB" altLang="en-US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Pauli exclusion principle:</a:t>
            </a:r>
            <a:r>
              <a:rPr lang="en-GB" alt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two electrons in the same orbital must have opposite spins.</a:t>
            </a:r>
            <a:endParaRPr lang="en-US" alt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D76A7256-BFCE-D137-9231-CFE90E421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929" y="2658802"/>
            <a:ext cx="3691579" cy="182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t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GB" altLang="en-US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Hund’s rule:</a:t>
            </a:r>
            <a:r>
              <a:rPr lang="en-GB" alt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electrons fill orbitals of the same energy (degenerate orbitals) to give the maximum number of electrons with the </a:t>
            </a:r>
            <a:br>
              <a:rPr lang="en-GB" alt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same spin.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AC5AE1-1892-1C73-9740-59C0A72EB773}"/>
              </a:ext>
            </a:extLst>
          </p:cNvPr>
          <p:cNvSpPr txBox="1"/>
          <p:nvPr/>
        </p:nvSpPr>
        <p:spPr>
          <a:xfrm>
            <a:off x="4436656" y="3204944"/>
            <a:ext cx="406814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3.13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Electron configuration of silicon.</a:t>
            </a:r>
            <a:endParaRPr lang="en-GB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D3E9D4-BD5B-0D4B-90AC-68ACCAC12069}"/>
              </a:ext>
            </a:extLst>
          </p:cNvPr>
          <p:cNvSpPr txBox="1"/>
          <p:nvPr/>
        </p:nvSpPr>
        <p:spPr>
          <a:xfrm>
            <a:off x="4436656" y="5378480"/>
            <a:ext cx="402078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3.14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Orbital diagrams for three transition </a:t>
            </a:r>
          </a:p>
          <a:p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metal atoms, showing how the electrons occupy </a:t>
            </a:r>
          </a:p>
          <a:p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4s and 3d orbitals.</a:t>
            </a:r>
            <a:endParaRPr lang="en-GB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FEF104EE-BB48-55AE-9CE0-819F671FF7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1280" b="39713"/>
          <a:stretch/>
        </p:blipFill>
        <p:spPr>
          <a:xfrm>
            <a:off x="4739494" y="903087"/>
            <a:ext cx="3498980" cy="2148182"/>
          </a:xfrm>
          <a:prstGeom prst="rect">
            <a:avLst/>
          </a:prstGeom>
        </p:spPr>
      </p:pic>
      <p:pic>
        <p:nvPicPr>
          <p:cNvPr id="6" name="Picture 5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55AFC5B3-B08A-B0AF-FD0D-D7518AAA99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316" t="61056" r="36239" b="-859"/>
          <a:stretch/>
        </p:blipFill>
        <p:spPr>
          <a:xfrm>
            <a:off x="5218355" y="3774041"/>
            <a:ext cx="2507391" cy="1534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859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6540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err="1"/>
              <a:t>Ionisation</a:t>
            </a:r>
            <a:endParaRPr lang="en-GB" dirty="0"/>
          </a:p>
        </p:txBody>
      </p:sp>
      <p:sp>
        <p:nvSpPr>
          <p:cNvPr id="4" name="Rectangle 15">
            <a:extLst>
              <a:ext uri="{FF2B5EF4-FFF2-40B4-BE49-F238E27FC236}">
                <a16:creationId xmlns:a16="http://schemas.microsoft.com/office/drawing/2014/main" id="{624D050E-4C82-77EE-4C8A-ACF2223E0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697" y="3547370"/>
            <a:ext cx="284013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</a:t>
            </a:r>
            <a:endParaRPr lang="en-US" alt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Symbol" panose="05050102010706020507" pitchFamily="18" charset="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4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n</a:t>
            </a:r>
            <a:r>
              <a:rPr lang="en-GB" alt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th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 ionisation energy</a:t>
            </a:r>
            <a:endParaRPr lang="en-US" alt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Symbol" panose="05050102010706020507" pitchFamily="18" charset="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		</a:t>
            </a:r>
          </a:p>
        </p:txBody>
      </p:sp>
      <p:sp>
        <p:nvSpPr>
          <p:cNvPr id="5" name="Rectangle 16">
            <a:extLst>
              <a:ext uri="{FF2B5EF4-FFF2-40B4-BE49-F238E27FC236}">
                <a16:creationId xmlns:a16="http://schemas.microsoft.com/office/drawing/2014/main" id="{08728194-4DA7-B71F-E72E-BDAA022CD9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697" y="1972056"/>
            <a:ext cx="40608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M(g)     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    M</a:t>
            </a:r>
            <a:r>
              <a:rPr lang="en-GB" alt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+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(g)    +     e</a:t>
            </a:r>
            <a:r>
              <a:rPr lang="en-GB" sz="24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US" altLang="en-US" sz="2400" baseline="30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Symbol" panose="05050102010706020507" pitchFamily="18" charset="2"/>
            </a:endParaRPr>
          </a:p>
        </p:txBody>
      </p:sp>
      <p:sp>
        <p:nvSpPr>
          <p:cNvPr id="6" name="Text Box 17">
            <a:extLst>
              <a:ext uri="{FF2B5EF4-FFF2-40B4-BE49-F238E27FC236}">
                <a16:creationId xmlns:a16="http://schemas.microsoft.com/office/drawing/2014/main" id="{B5D095FA-1538-64CC-7DB8-508C96D98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0697" y="1388521"/>
            <a:ext cx="29388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First ionisation energy</a:t>
            </a:r>
            <a:endParaRPr lang="en-US" alt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 Box 18">
            <a:extLst>
              <a:ext uri="{FF2B5EF4-FFF2-40B4-BE49-F238E27FC236}">
                <a16:creationId xmlns:a16="http://schemas.microsoft.com/office/drawing/2014/main" id="{676CA200-032A-892F-CC36-A37D3F9EE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0697" y="2570495"/>
            <a:ext cx="33136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Second ionisation energy</a:t>
            </a:r>
            <a:endParaRPr lang="en-US" alt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 19">
            <a:extLst>
              <a:ext uri="{FF2B5EF4-FFF2-40B4-BE49-F238E27FC236}">
                <a16:creationId xmlns:a16="http://schemas.microsoft.com/office/drawing/2014/main" id="{0253C997-7568-A6C7-F95F-8B04A738D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697" y="3180736"/>
            <a:ext cx="43228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GB" alt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(g)     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    M</a:t>
            </a:r>
            <a:r>
              <a:rPr lang="en-GB" alt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2+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(g)    +     e</a:t>
            </a:r>
            <a:r>
              <a:rPr lang="en-GB" sz="24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US" altLang="en-US" sz="2400" baseline="30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Symbol" panose="05050102010706020507" pitchFamily="18" charset="2"/>
            </a:endParaRPr>
          </a:p>
        </p:txBody>
      </p:sp>
      <p:sp>
        <p:nvSpPr>
          <p:cNvPr id="15" name="Rectangle 20">
            <a:extLst>
              <a:ext uri="{FF2B5EF4-FFF2-40B4-BE49-F238E27FC236}">
                <a16:creationId xmlns:a16="http://schemas.microsoft.com/office/drawing/2014/main" id="{EFF24463-0CFB-68DB-E287-B1F408711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697" y="4525219"/>
            <a:ext cx="40765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M</a:t>
            </a:r>
            <a:r>
              <a:rPr lang="en-GB" alt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(</a:t>
            </a:r>
            <a:r>
              <a:rPr lang="en-GB" altLang="en-US" sz="2400" i="1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n</a:t>
            </a:r>
            <a:r>
              <a:rPr lang="en-GB" sz="24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GB" alt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1)+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(g)     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M</a:t>
            </a:r>
            <a:r>
              <a:rPr lang="en-GB" altLang="en-US" sz="2400" i="1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n</a:t>
            </a:r>
            <a:r>
              <a:rPr lang="en-GB" alt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+</a:t>
            </a:r>
            <a:r>
              <a:rPr lang="en-GB" alt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(g)    +     e</a:t>
            </a:r>
            <a:r>
              <a:rPr lang="en-GB" sz="24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GB" altLang="en-US" sz="2400" baseline="30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884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65407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100" dirty="0"/>
              <a:t>Successive </a:t>
            </a:r>
            <a:r>
              <a:rPr lang="en-US" sz="3100" dirty="0" err="1"/>
              <a:t>ionisation</a:t>
            </a:r>
            <a:r>
              <a:rPr lang="en-US" sz="3100" dirty="0"/>
              <a:t> energies of potassium – </a:t>
            </a:r>
            <a:br>
              <a:rPr lang="en-US" sz="3100" dirty="0"/>
            </a:br>
            <a:r>
              <a:rPr lang="en-US" sz="3100" dirty="0"/>
              <a:t>last in, first out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3B8477-E202-E9BA-ADA2-5C1BF025B0F9}"/>
              </a:ext>
            </a:extLst>
          </p:cNvPr>
          <p:cNvSpPr txBox="1"/>
          <p:nvPr/>
        </p:nvSpPr>
        <p:spPr>
          <a:xfrm>
            <a:off x="367094" y="4853181"/>
            <a:ext cx="515662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3.15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Successive ionisation energies (IEs) for potassium. Plotting log</a:t>
            </a:r>
            <a:r>
              <a:rPr lang="en-GB" sz="1500" baseline="-25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these numbers reduces the range. The 1st ionisation energy of potassium is 418 kJ mol</a:t>
            </a:r>
            <a:r>
              <a:rPr lang="en-GB" sz="1500" baseline="30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−1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whereas the 19th is 475 000 kJ mol</a:t>
            </a:r>
            <a:r>
              <a:rPr lang="en-GB" sz="1500" baseline="30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−1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It would be very difficult to plot </a:t>
            </a:r>
            <a:b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 values on a single graph.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D0DC8E-E717-1DAE-A69F-AA5F702D662D}"/>
              </a:ext>
            </a:extLst>
          </p:cNvPr>
          <p:cNvSpPr txBox="1"/>
          <p:nvPr/>
        </p:nvSpPr>
        <p:spPr>
          <a:xfrm>
            <a:off x="5482105" y="4853181"/>
            <a:ext cx="3371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3.16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The outer electron in a </a:t>
            </a:r>
          </a:p>
          <a:p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potassium atom is shielded from the full attractive force of the nucleus by the inner shells of electrons (shaded in blue).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8A66F57D-0452-A5F3-DD4B-9A654604D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34" y="1515496"/>
            <a:ext cx="4595702" cy="3154805"/>
          </a:xfrm>
          <a:prstGeom prst="rect">
            <a:avLst/>
          </a:prstGeom>
        </p:spPr>
      </p:pic>
      <p:pic>
        <p:nvPicPr>
          <p:cNvPr id="6" name="Picture 5" descr="Shape, circle&#10;&#10;Description automatically generated">
            <a:extLst>
              <a:ext uri="{FF2B5EF4-FFF2-40B4-BE49-F238E27FC236}">
                <a16:creationId xmlns:a16="http://schemas.microsoft.com/office/drawing/2014/main" id="{6CBE6AD6-F7EB-5C39-9111-A4D542F358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3723" y="1696555"/>
            <a:ext cx="2792686" cy="279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264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6540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first 4 </a:t>
            </a:r>
            <a:r>
              <a:rPr lang="en-US" dirty="0" err="1"/>
              <a:t>ionisation</a:t>
            </a:r>
            <a:r>
              <a:rPr lang="en-US" dirty="0"/>
              <a:t> energies of silicon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574F4B-B48A-8A44-C3E9-BABD13457F71}"/>
              </a:ext>
            </a:extLst>
          </p:cNvPr>
          <p:cNvSpPr txBox="1"/>
          <p:nvPr/>
        </p:nvSpPr>
        <p:spPr>
          <a:xfrm>
            <a:off x="1349478" y="5483350"/>
            <a:ext cx="516715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3.17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The first four ionisation energies of silicon.</a:t>
            </a:r>
            <a:endParaRPr lang="en-GB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0D454F1C-4138-72C0-A0C8-0E801B0EB6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243" y="1306286"/>
            <a:ext cx="4427687" cy="396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13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6540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Variation of </a:t>
            </a:r>
            <a:r>
              <a:rPr lang="en-US" dirty="0" err="1"/>
              <a:t>ionisation</a:t>
            </a:r>
            <a:r>
              <a:rPr lang="en-US" dirty="0"/>
              <a:t> energy down a group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7BE3ED-A45F-4CAA-F43C-2F8A626FB89E}"/>
              </a:ext>
            </a:extLst>
          </p:cNvPr>
          <p:cNvSpPr txBox="1"/>
          <p:nvPr/>
        </p:nvSpPr>
        <p:spPr>
          <a:xfrm>
            <a:off x="503091" y="4244521"/>
            <a:ext cx="35721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800"/>
              </a:spcAft>
            </a:pPr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3.18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The variation in first ionisation </a:t>
            </a:r>
            <a:b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energy down Group 1.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89D72B-5218-3652-010F-DB22518BF80E}"/>
              </a:ext>
            </a:extLst>
          </p:cNvPr>
          <p:cNvSpPr txBox="1"/>
          <p:nvPr/>
        </p:nvSpPr>
        <p:spPr>
          <a:xfrm>
            <a:off x="4889240" y="4249115"/>
            <a:ext cx="390129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3.19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In a larger atom, the outer electron is further from the nucleus and, therefore, less attracted by it. The electrons that shield the outer electron are highlighted in blue.</a:t>
            </a:r>
            <a:endParaRPr lang="en-GB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074A1774-2632-817C-7755-51674C6B9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511" y="2168165"/>
            <a:ext cx="4190105" cy="1925805"/>
          </a:xfrm>
          <a:prstGeom prst="rect">
            <a:avLst/>
          </a:prstGeom>
        </p:spPr>
      </p:pic>
      <p:pic>
        <p:nvPicPr>
          <p:cNvPr id="10" name="Picture 9" descr="Shape, circle&#10;&#10;Description automatically generated">
            <a:extLst>
              <a:ext uri="{FF2B5EF4-FFF2-40B4-BE49-F238E27FC236}">
                <a16:creationId xmlns:a16="http://schemas.microsoft.com/office/drawing/2014/main" id="{036E2F99-47A2-B213-7724-FD8CFD0CE8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465" y="2014553"/>
            <a:ext cx="3815074" cy="184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4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8296010" cy="7415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>
                <a:ea typeface="Calibri" panose="020F0502020204030204" pitchFamily="34" charset="0"/>
                <a:cs typeface="Calibri" panose="020F0502020204030204" pitchFamily="34" charset="0"/>
              </a:rPr>
              <a:t>Variation of </a:t>
            </a:r>
            <a:r>
              <a:rPr lang="en-US" dirty="0" err="1">
                <a:ea typeface="Calibri" panose="020F0502020204030204" pitchFamily="34" charset="0"/>
                <a:cs typeface="Calibri" panose="020F0502020204030204" pitchFamily="34" charset="0"/>
              </a:rPr>
              <a:t>ionisation</a:t>
            </a:r>
            <a:r>
              <a:rPr lang="en-US" dirty="0">
                <a:ea typeface="Calibri" panose="020F0502020204030204" pitchFamily="34" charset="0"/>
                <a:cs typeface="Calibri" panose="020F0502020204030204" pitchFamily="34" charset="0"/>
              </a:rPr>
              <a:t> energy across a period</a:t>
            </a:r>
            <a:endParaRPr lang="en-GB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5E4985-73B6-097C-350D-B7DB0A558FA1}"/>
              </a:ext>
            </a:extLst>
          </p:cNvPr>
          <p:cNvSpPr txBox="1"/>
          <p:nvPr/>
        </p:nvSpPr>
        <p:spPr>
          <a:xfrm>
            <a:off x="414379" y="4989889"/>
            <a:ext cx="8058912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As you go across the period, the number of protons increases, </a:t>
            </a:r>
            <a:br>
              <a:rPr lang="en-US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</a:br>
            <a:r>
              <a:rPr lang="en-US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but the amount of shielding remains roughly the same.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6C7696-236D-E33B-992C-5AFDED7EAEF6}"/>
              </a:ext>
            </a:extLst>
          </p:cNvPr>
          <p:cNvSpPr txBox="1"/>
          <p:nvPr/>
        </p:nvSpPr>
        <p:spPr>
          <a:xfrm>
            <a:off x="413284" y="3761648"/>
            <a:ext cx="39067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3.20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The first ionisation energies for the Period 2 elements.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ECFB86-7DAD-FCB4-3598-995A785CB460}"/>
              </a:ext>
            </a:extLst>
          </p:cNvPr>
          <p:cNvSpPr txBox="1"/>
          <p:nvPr/>
        </p:nvSpPr>
        <p:spPr>
          <a:xfrm>
            <a:off x="4931861" y="3761648"/>
            <a:ext cx="4034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3.21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Neon has more protons in the nucleus, but the amount of shielding from inner electrons (highlighted in blue) is roughly the same as that in lithium.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489B29-9E0B-D50A-9FA6-687E648D3C8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0579" y="1151693"/>
            <a:ext cx="3953256" cy="2542032"/>
          </a:xfrm>
          <a:prstGeom prst="rect">
            <a:avLst/>
          </a:prstGeom>
        </p:spPr>
      </p:pic>
      <p:pic>
        <p:nvPicPr>
          <p:cNvPr id="8" name="Picture 7" descr="A picture containing clipart&#10;&#10;Description automatically generated">
            <a:extLst>
              <a:ext uri="{FF2B5EF4-FFF2-40B4-BE49-F238E27FC236}">
                <a16:creationId xmlns:a16="http://schemas.microsoft.com/office/drawing/2014/main" id="{26A3EF58-A6F7-2DB7-F674-BE920F879F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6508" y="1928016"/>
            <a:ext cx="3286393" cy="160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362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8138012" cy="8964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Exceptions in the first </a:t>
            </a:r>
            <a:r>
              <a:rPr lang="en-US" dirty="0" err="1"/>
              <a:t>ionisation</a:t>
            </a:r>
            <a:r>
              <a:rPr lang="en-US" dirty="0"/>
              <a:t> energy across Period 2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7EB181-CF64-64BC-40E3-3965220B54E8}"/>
              </a:ext>
            </a:extLst>
          </p:cNvPr>
          <p:cNvSpPr txBox="1"/>
          <p:nvPr/>
        </p:nvSpPr>
        <p:spPr>
          <a:xfrm>
            <a:off x="5053811" y="4086341"/>
            <a:ext cx="35207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3.23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Electrons in the 2p sub-levels of nitrogen and oxygen.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27547E-E7F3-40D1-67E8-B61406643A33}"/>
              </a:ext>
            </a:extLst>
          </p:cNvPr>
          <p:cNvSpPr txBox="1"/>
          <p:nvPr/>
        </p:nvSpPr>
        <p:spPr>
          <a:xfrm>
            <a:off x="870881" y="4086341"/>
            <a:ext cx="35207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3.22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The 2p sub-shell in boron is higher in energy than the 2s sub-shell </a:t>
            </a:r>
            <a:b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beryllium.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A7D64C3-AB4C-E3C4-16EF-40AF6841C9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779"/>
          <a:stretch/>
        </p:blipFill>
        <p:spPr>
          <a:xfrm>
            <a:off x="990601" y="1432005"/>
            <a:ext cx="3759965" cy="2561498"/>
          </a:xfrm>
          <a:prstGeom prst="rect">
            <a:avLst/>
          </a:prstGeom>
        </p:spPr>
      </p:pic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FCDA0A17-38DA-6EB8-9282-1CC06FD34A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266" t="58148" r="-550"/>
          <a:stretch/>
        </p:blipFill>
        <p:spPr>
          <a:xfrm>
            <a:off x="5271796" y="2710334"/>
            <a:ext cx="2965270" cy="135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650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60B9B-DE70-46FF-9F74-ABA1777D5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002" y="420295"/>
            <a:ext cx="6535380" cy="942245"/>
          </a:xfrm>
        </p:spPr>
        <p:txBody>
          <a:bodyPr>
            <a:normAutofit/>
          </a:bodyPr>
          <a:lstStyle/>
          <a:p>
            <a:r>
              <a:rPr lang="en-GB" sz="4800" dirty="0">
                <a:ea typeface="Calibri" panose="020F0502020204030204" pitchFamily="34" charset="0"/>
                <a:cs typeface="Calibri" panose="020F0502020204030204" pitchFamily="34" charset="0"/>
              </a:rPr>
              <a:t>Chapter 3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301091C-C987-3D40-F697-9E5C34452CBD}"/>
              </a:ext>
            </a:extLst>
          </p:cNvPr>
          <p:cNvSpPr txBox="1">
            <a:spLocks/>
          </p:cNvSpPr>
          <p:nvPr/>
        </p:nvSpPr>
        <p:spPr>
          <a:xfrm>
            <a:off x="758002" y="1362540"/>
            <a:ext cx="3556932" cy="63440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solidFill>
                  <a:srgbClr val="00929F"/>
                </a:solidFill>
                <a:latin typeface="Calibri" panose="020F0502020204030204" pitchFamily="34" charset="0"/>
                <a:ea typeface="+mj-ea"/>
                <a:cs typeface="+mj-cs"/>
              </a:rPr>
              <a:t>Electron configurations</a:t>
            </a:r>
            <a:endParaRPr lang="en-GB" sz="2800" dirty="0">
              <a:solidFill>
                <a:srgbClr val="00929F"/>
              </a:solidFill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51121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4633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electromagnetic spectrum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51D6CDC-8748-476C-FA75-411EF27E3F8C}"/>
                  </a:ext>
                </a:extLst>
              </p:cNvPr>
              <p:cNvSpPr txBox="1"/>
              <p:nvPr/>
            </p:nvSpPr>
            <p:spPr>
              <a:xfrm>
                <a:off x="348688" y="4949121"/>
                <a:ext cx="3143450" cy="6613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i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frequency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i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∝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 </m:t>
                      </m:r>
                      <m:f>
                        <m:fPr>
                          <m:ctrlPr>
                            <a:rPr lang="en-GB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i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i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m:t>wavelength</m:t>
                          </m:r>
                        </m:den>
                      </m:f>
                    </m:oMath>
                  </m:oMathPara>
                </a14:m>
                <a:endParaRPr lang="en-GB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51D6CDC-8748-476C-FA75-411EF27E3F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688" y="4949121"/>
                <a:ext cx="3143450" cy="66133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FC80038-49A8-E94B-E4D8-94BC63E97FDD}"/>
                  </a:ext>
                </a:extLst>
              </p:cNvPr>
              <p:cNvSpPr txBox="1"/>
              <p:nvPr/>
            </p:nvSpPr>
            <p:spPr>
              <a:xfrm>
                <a:off x="3599134" y="5095123"/>
                <a:ext cx="265968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i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frequency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i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∝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i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energy</m:t>
                      </m:r>
                    </m:oMath>
                  </m:oMathPara>
                </a14:m>
                <a:endParaRPr lang="en-GB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FC80038-49A8-E94B-E4D8-94BC63E97F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9134" y="5095123"/>
                <a:ext cx="2659683" cy="369332"/>
              </a:xfrm>
              <a:prstGeom prst="rect">
                <a:avLst/>
              </a:prstGeom>
              <a:blipFill>
                <a:blip r:embed="rId4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3AF1473-27C0-BC1E-F3AC-61720EBDB4EE}"/>
                  </a:ext>
                </a:extLst>
              </p:cNvPr>
              <p:cNvSpPr txBox="1"/>
              <p:nvPr/>
            </p:nvSpPr>
            <p:spPr>
              <a:xfrm>
                <a:off x="6007585" y="4916967"/>
                <a:ext cx="2972322" cy="6613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i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energy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i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∝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m:t> </m:t>
                      </m:r>
                      <m:f>
                        <m:fPr>
                          <m:ctrlPr>
                            <a:rPr lang="en-GB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i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i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m:t>wavelength</m:t>
                          </m:r>
                        </m:den>
                      </m:f>
                    </m:oMath>
                  </m:oMathPara>
                </a14:m>
                <a:endParaRPr lang="en-GB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3AF1473-27C0-BC1E-F3AC-61720EBDB4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7585" y="4916967"/>
                <a:ext cx="2972322" cy="6613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72CCB6A2-0130-73D9-54B4-512271B8C405}"/>
              </a:ext>
            </a:extLst>
          </p:cNvPr>
          <p:cNvSpPr txBox="1"/>
          <p:nvPr/>
        </p:nvSpPr>
        <p:spPr>
          <a:xfrm>
            <a:off x="2823701" y="4140644"/>
            <a:ext cx="349659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3.1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The electromagnetic spectrum.</a:t>
            </a:r>
            <a:endParaRPr lang="en-GB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83950F-BA32-C6F3-B707-993502A404EE}"/>
              </a:ext>
            </a:extLst>
          </p:cNvPr>
          <p:cNvSpPr txBox="1"/>
          <p:nvPr/>
        </p:nvSpPr>
        <p:spPr>
          <a:xfrm>
            <a:off x="2022711" y="2823698"/>
            <a:ext cx="3890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>
                <a:solidFill>
                  <a:srgbClr val="FF0000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</a:rPr>
              <a:t>&lt;insert </a:t>
            </a:r>
            <a:r>
              <a:rPr lang="en-GB" sz="1800" dirty="0" err="1">
                <a:solidFill>
                  <a:srgbClr val="FF0000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</a:rPr>
              <a:t>IB_Chemistry_Figure</a:t>
            </a:r>
            <a:r>
              <a:rPr lang="en-GB" sz="1800" dirty="0">
                <a:solidFill>
                  <a:srgbClr val="FF0000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</a:rPr>
              <a:t> ppt3.1&gt;</a:t>
            </a:r>
            <a:endParaRPr lang="en-GB" dirty="0"/>
          </a:p>
        </p:txBody>
      </p:sp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9AA9941A-B037-0A3E-1F7A-67C4A17DD7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908" y="1691418"/>
            <a:ext cx="7484247" cy="225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847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Hydrogen emission spectrum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8B82E1-C7DC-4C02-AD63-894870AB325A}"/>
              </a:ext>
            </a:extLst>
          </p:cNvPr>
          <p:cNvSpPr txBox="1"/>
          <p:nvPr/>
        </p:nvSpPr>
        <p:spPr>
          <a:xfrm>
            <a:off x="2219754" y="5477037"/>
            <a:ext cx="470449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3.2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Observing the emission spectrum of hydrogen.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52D0D8C-1015-D51C-ADB9-E64E9DA67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807" y="1558211"/>
            <a:ext cx="4934609" cy="366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074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How do the lines arise in the emission spectrum </a:t>
            </a:r>
            <a:br>
              <a:rPr lang="en-US" dirty="0"/>
            </a:br>
            <a:r>
              <a:rPr lang="en-US" dirty="0"/>
              <a:t>of hydrogen?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9AF672-C64C-34AF-0137-675D831DDE0A}"/>
              </a:ext>
            </a:extLst>
          </p:cNvPr>
          <p:cNvSpPr txBox="1"/>
          <p:nvPr/>
        </p:nvSpPr>
        <p:spPr>
          <a:xfrm>
            <a:off x="687131" y="3513637"/>
            <a:ext cx="4603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3.3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A representation of the atomic emission spectrum of hydrogen.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CAABAD-1E4F-80D0-0353-4427785E94E6}"/>
              </a:ext>
            </a:extLst>
          </p:cNvPr>
          <p:cNvSpPr txBox="1"/>
          <p:nvPr/>
        </p:nvSpPr>
        <p:spPr>
          <a:xfrm>
            <a:off x="647612" y="5497793"/>
            <a:ext cx="42976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3.4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A representation of the Lyman series </a:t>
            </a:r>
          </a:p>
          <a:p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(electron falling to </a:t>
            </a:r>
            <a:r>
              <a:rPr lang="en-GB" sz="15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 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 1) of hydrogen in the ultraviolet region of the electromagnetic spectrum.</a:t>
            </a:r>
            <a:endParaRPr lang="en-GB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650F51-5D2B-1678-9041-58C45C2D2C32}"/>
              </a:ext>
            </a:extLst>
          </p:cNvPr>
          <p:cNvSpPr txBox="1"/>
          <p:nvPr/>
        </p:nvSpPr>
        <p:spPr>
          <a:xfrm>
            <a:off x="4896776" y="4601035"/>
            <a:ext cx="4040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3.5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The purple arrow represents the transition giving rise to the convergence limit </a:t>
            </a:r>
            <a:b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 Lyman series (electron falling from just outside the atom to </a:t>
            </a:r>
            <a:r>
              <a:rPr lang="en-GB" sz="15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 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 1) for hydrogen.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 descr="Chart, box and whisker chart&#10;&#10;Description automatically generated">
            <a:extLst>
              <a:ext uri="{FF2B5EF4-FFF2-40B4-BE49-F238E27FC236}">
                <a16:creationId xmlns:a16="http://schemas.microsoft.com/office/drawing/2014/main" id="{23310D47-47C4-0A27-F040-D8717DB41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80" y="1649595"/>
            <a:ext cx="2279814" cy="1864042"/>
          </a:xfrm>
          <a:prstGeom prst="rect">
            <a:avLst/>
          </a:prstGeom>
        </p:spPr>
      </p:pic>
      <p:pic>
        <p:nvPicPr>
          <p:cNvPr id="12" name="Picture 11" descr="Timeline&#10;&#10;Description automatically generated with medium confidence">
            <a:extLst>
              <a:ext uri="{FF2B5EF4-FFF2-40B4-BE49-F238E27FC236}">
                <a16:creationId xmlns:a16="http://schemas.microsoft.com/office/drawing/2014/main" id="{0E5CCAEC-3BB2-F6DE-EE01-AFE0FE5113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221" y="4410395"/>
            <a:ext cx="3054096" cy="1066800"/>
          </a:xfrm>
          <a:prstGeom prst="rect">
            <a:avLst/>
          </a:prstGeom>
        </p:spPr>
      </p:pic>
      <p:pic>
        <p:nvPicPr>
          <p:cNvPr id="14" name="Picture 13" descr="Chart, diagram, schematic&#10;&#10;Description automatically generated">
            <a:extLst>
              <a:ext uri="{FF2B5EF4-FFF2-40B4-BE49-F238E27FC236}">
                <a16:creationId xmlns:a16="http://schemas.microsoft.com/office/drawing/2014/main" id="{78A48F86-CFCF-DC2E-CBB9-724FD86E63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0457" y="1552957"/>
            <a:ext cx="2601446" cy="299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59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7017716" cy="862889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100" dirty="0"/>
              <a:t>The sub-levels and number of electrons</a:t>
            </a:r>
            <a:br>
              <a:rPr lang="en-US" sz="3100" dirty="0"/>
            </a:br>
            <a:r>
              <a:rPr lang="en-US" sz="3100" dirty="0"/>
              <a:t>in each sub-level</a:t>
            </a:r>
            <a:endParaRPr lang="en-GB" dirty="0"/>
          </a:p>
        </p:txBody>
      </p:sp>
      <p:graphicFrame>
        <p:nvGraphicFramePr>
          <p:cNvPr id="3" name="Group 379">
            <a:extLst>
              <a:ext uri="{FF2B5EF4-FFF2-40B4-BE49-F238E27FC236}">
                <a16:creationId xmlns:a16="http://schemas.microsoft.com/office/drawing/2014/main" id="{531AB6D3-58CE-5D46-52DB-4C3EC4F7CC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518390"/>
              </p:ext>
            </p:extLst>
          </p:nvPr>
        </p:nvGraphicFramePr>
        <p:xfrm>
          <a:off x="670711" y="1771456"/>
          <a:ext cx="8032941" cy="3841448"/>
        </p:xfrm>
        <a:graphic>
          <a:graphicData uri="http://schemas.openxmlformats.org/drawingml/2006/table">
            <a:tbl>
              <a:tblPr/>
              <a:tblGrid>
                <a:gridCol w="16601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6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8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82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82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75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75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503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01661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Main energy level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29F">
                        <a:alpha val="50196"/>
                      </a:srgbClr>
                    </a:solidFill>
                  </a:tcPr>
                </a:tc>
                <a:tc rowSpan="2"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Sub-levels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29F">
                        <a:alpha val="50196"/>
                      </a:srgb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Number of electrons</a:t>
                      </a:r>
                      <a:br>
                        <a:rPr kumimoji="0" lang="en-GB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</a:br>
                      <a:r>
                        <a:rPr kumimoji="0" lang="en-GB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in each sub-level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29F">
                        <a:alpha val="5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58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s</a:t>
                      </a:r>
                      <a:endParaRPr kumimoji="0" lang="en-GB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itchFamily="18" charset="0"/>
                        <a:cs typeface="Calibri" panose="020F050202020403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p</a:t>
                      </a:r>
                      <a:endParaRPr kumimoji="0" lang="en-GB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itchFamily="18" charset="0"/>
                        <a:cs typeface="Calibri" panose="020F050202020403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d</a:t>
                      </a:r>
                      <a:endParaRPr kumimoji="0" lang="en-GB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itchFamily="18" charset="0"/>
                        <a:cs typeface="Calibri" panose="020F050202020403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29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f</a:t>
                      </a:r>
                      <a:endParaRPr kumimoji="0" lang="en-GB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itchFamily="18" charset="0"/>
                        <a:cs typeface="Calibri" panose="020F050202020403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29F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1s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2s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2p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3s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3p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3d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10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86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4s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4p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4d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4f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10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14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86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5s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5p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5d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5f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10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itchFamily="18" charset="0"/>
                          <a:cs typeface="Calibri" panose="020F0502020204030204" pitchFamily="34" charset="0"/>
                        </a:rPr>
                        <a:t>14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CC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235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23105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100" dirty="0"/>
              <a:t>The ordering of the energy levels and sub-levels within an atom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99FC28-4A53-5F31-56F4-DA6B5136E4F7}"/>
              </a:ext>
            </a:extLst>
          </p:cNvPr>
          <p:cNvSpPr txBox="1"/>
          <p:nvPr/>
        </p:nvSpPr>
        <p:spPr>
          <a:xfrm>
            <a:off x="1175109" y="5366705"/>
            <a:ext cx="67937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3.6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The ordering of the energy levels and sub-levels within an atom. </a:t>
            </a:r>
            <a:b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sub-levels within a main energy level are shown in the same colour.</a:t>
            </a:r>
            <a:endParaRPr lang="en-GB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88DB63B2-9CBD-AB94-1A60-B48D8EF768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4539" y="1392897"/>
            <a:ext cx="3534920" cy="376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91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Orbital diagrams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1E5F58-7BC6-401F-53D9-6522A6E98468}"/>
              </a:ext>
            </a:extLst>
          </p:cNvPr>
          <p:cNvSpPr txBox="1"/>
          <p:nvPr/>
        </p:nvSpPr>
        <p:spPr>
          <a:xfrm>
            <a:off x="860100" y="2866778"/>
            <a:ext cx="320177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3.7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shape of a 1s orbital; </a:t>
            </a:r>
          </a:p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electron density in a 1s orbital.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6B93F7-A521-EF40-524B-5047C03DDE01}"/>
              </a:ext>
            </a:extLst>
          </p:cNvPr>
          <p:cNvSpPr txBox="1"/>
          <p:nvPr/>
        </p:nvSpPr>
        <p:spPr>
          <a:xfrm>
            <a:off x="4486325" y="2878937"/>
            <a:ext cx="43622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3.8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A cross section of the electron density of the 1s and 2s orbitals together.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0C856B-3217-5F6D-4ABA-5F6052356D2D}"/>
              </a:ext>
            </a:extLst>
          </p:cNvPr>
          <p:cNvSpPr txBox="1"/>
          <p:nvPr/>
        </p:nvSpPr>
        <p:spPr>
          <a:xfrm>
            <a:off x="758512" y="5635047"/>
            <a:ext cx="32274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3.9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shape of a 2p orbital; </a:t>
            </a:r>
          </a:p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electron density in a 2p orbital.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C43A09-C92B-6604-CC16-EEEC97CD12F3}"/>
              </a:ext>
            </a:extLst>
          </p:cNvPr>
          <p:cNvSpPr txBox="1"/>
          <p:nvPr/>
        </p:nvSpPr>
        <p:spPr>
          <a:xfrm>
            <a:off x="4519594" y="5645433"/>
            <a:ext cx="45298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3.10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The three p orbitals that make </a:t>
            </a:r>
            <a:b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a p sub-level pointing at 90° to each other.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22E46F-4D54-99BD-F911-2697B4C78C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95" t="367" r="-8"/>
          <a:stretch/>
        </p:blipFill>
        <p:spPr>
          <a:xfrm>
            <a:off x="5243804" y="671187"/>
            <a:ext cx="2248677" cy="2081389"/>
          </a:xfrm>
          <a:prstGeom prst="rect">
            <a:avLst/>
          </a:prstGeom>
        </p:spPr>
      </p:pic>
      <p:pic>
        <p:nvPicPr>
          <p:cNvPr id="16" name="Picture 15" descr="Chart, bubble chart&#10;&#10;Description automatically generated with medium confidence">
            <a:extLst>
              <a:ext uri="{FF2B5EF4-FFF2-40B4-BE49-F238E27FC236}">
                <a16:creationId xmlns:a16="http://schemas.microsoft.com/office/drawing/2014/main" id="{644C176F-C02F-1C96-E4A0-47BAD6D154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999" r="-771"/>
          <a:stretch/>
        </p:blipFill>
        <p:spPr>
          <a:xfrm>
            <a:off x="4321169" y="3559296"/>
            <a:ext cx="4152122" cy="194837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87216B06-106A-5ADC-15AF-8C25D58AA772}"/>
              </a:ext>
            </a:extLst>
          </p:cNvPr>
          <p:cNvGrpSpPr/>
          <p:nvPr/>
        </p:nvGrpSpPr>
        <p:grpSpPr>
          <a:xfrm>
            <a:off x="1098330" y="1164758"/>
            <a:ext cx="2195377" cy="1652772"/>
            <a:chOff x="1098330" y="1179998"/>
            <a:chExt cx="2195377" cy="165277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9927B2E-80F1-82AC-764E-74013B69CE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0364" r="49979" b="15955"/>
            <a:stretch/>
          </p:blipFill>
          <p:spPr>
            <a:xfrm>
              <a:off x="1209285" y="1179998"/>
              <a:ext cx="2084422" cy="132960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9EC9000-ED3F-E347-125C-F6EE56BAFBC6}"/>
                </a:ext>
              </a:extLst>
            </p:cNvPr>
            <p:cNvSpPr txBox="1"/>
            <p:nvPr/>
          </p:nvSpPr>
          <p:spPr>
            <a:xfrm>
              <a:off x="2251496" y="2509605"/>
              <a:ext cx="356235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b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</a:t>
              </a:r>
              <a:endPara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4861684-DB4F-FA8B-1307-60B6257A7EFE}"/>
                </a:ext>
              </a:extLst>
            </p:cNvPr>
            <p:cNvSpPr txBox="1"/>
            <p:nvPr/>
          </p:nvSpPr>
          <p:spPr>
            <a:xfrm>
              <a:off x="1098330" y="2492451"/>
              <a:ext cx="356235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b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</a:t>
              </a:r>
              <a:endParaRPr lang="en-IN" sz="1500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28A1BD0-91CB-E975-3B94-7EC4481D7DE5}"/>
              </a:ext>
            </a:extLst>
          </p:cNvPr>
          <p:cNvGrpSpPr/>
          <p:nvPr/>
        </p:nvGrpSpPr>
        <p:grpSpPr>
          <a:xfrm>
            <a:off x="850466" y="3588009"/>
            <a:ext cx="3150634" cy="2020065"/>
            <a:chOff x="850466" y="3626109"/>
            <a:chExt cx="3150634" cy="2020065"/>
          </a:xfrm>
        </p:grpSpPr>
        <p:pic>
          <p:nvPicPr>
            <p:cNvPr id="15" name="Picture 14" descr="Chart, bubble chart&#10;&#10;Description automatically generated with medium confidence">
              <a:extLst>
                <a:ext uri="{FF2B5EF4-FFF2-40B4-BE49-F238E27FC236}">
                  <a16:creationId xmlns:a16="http://schemas.microsoft.com/office/drawing/2014/main" id="{83C413BB-D32F-E0F7-8695-24C89021D5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6858" b="7258"/>
            <a:stretch/>
          </p:blipFill>
          <p:spPr>
            <a:xfrm>
              <a:off x="953211" y="3626109"/>
              <a:ext cx="3047889" cy="180695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E6D01B1-B52E-7CCE-3E04-6F86E8AE075D}"/>
                </a:ext>
              </a:extLst>
            </p:cNvPr>
            <p:cNvSpPr txBox="1"/>
            <p:nvPr/>
          </p:nvSpPr>
          <p:spPr>
            <a:xfrm>
              <a:off x="2437075" y="5323009"/>
              <a:ext cx="356235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b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</a:t>
              </a:r>
              <a:endPara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CCB0704-ABC8-48E4-EF44-FF383CB83F70}"/>
                </a:ext>
              </a:extLst>
            </p:cNvPr>
            <p:cNvSpPr txBox="1"/>
            <p:nvPr/>
          </p:nvSpPr>
          <p:spPr>
            <a:xfrm>
              <a:off x="850466" y="5305855"/>
              <a:ext cx="356235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b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</a:t>
              </a:r>
              <a:endPara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84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6540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Aufbau principle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82C792-1F38-A51C-6206-68A14E7E76D2}"/>
              </a:ext>
            </a:extLst>
          </p:cNvPr>
          <p:cNvSpPr txBox="1"/>
          <p:nvPr/>
        </p:nvSpPr>
        <p:spPr>
          <a:xfrm>
            <a:off x="679580" y="970522"/>
            <a:ext cx="7183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929F"/>
                </a:solidFill>
                <a:latin typeface="Calibri" panose="020F0502020204030204" pitchFamily="34" charset="0"/>
                <a:ea typeface="+mj-ea"/>
                <a:cs typeface="+mj-cs"/>
              </a:rPr>
              <a:t>How do you work out the electron configurations of the elements?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92C87A-EE4B-F3C7-6109-98C22810324B}"/>
              </a:ext>
            </a:extLst>
          </p:cNvPr>
          <p:cNvSpPr txBox="1"/>
          <p:nvPr/>
        </p:nvSpPr>
        <p:spPr>
          <a:xfrm>
            <a:off x="2758223" y="3863514"/>
            <a:ext cx="60215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3.12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Electron configurations can be worked out from the periodic table. Some exceptions to the general rules for filling sub-levels are highlighted in pink. Helium has the electron configuration 1s</a:t>
            </a:r>
            <a:r>
              <a:rPr lang="en-GB" sz="1500" baseline="30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so, has no p electrons–despite this, it is usually put in the p block to be in the same group as the other noble gases (Group 18).</a:t>
            </a:r>
            <a:endParaRPr lang="en-GB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604BD2-ACE2-1DFE-FAFE-346017075FFA}"/>
              </a:ext>
            </a:extLst>
          </p:cNvPr>
          <p:cNvSpPr txBox="1"/>
          <p:nvPr/>
        </p:nvSpPr>
        <p:spPr>
          <a:xfrm>
            <a:off x="444587" y="3863514"/>
            <a:ext cx="226982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3.11</a:t>
            </a:r>
            <a:r>
              <a:rPr lang="en-GB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Follow the arrows to get the order in which sub-levels are filled.</a:t>
            </a:r>
            <a:endParaRPr lang="en-GB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 descr="A picture containing antenna&#10;&#10;Description automatically generated">
            <a:extLst>
              <a:ext uri="{FF2B5EF4-FFF2-40B4-BE49-F238E27FC236}">
                <a16:creationId xmlns:a16="http://schemas.microsoft.com/office/drawing/2014/main" id="{7ACFA08A-AE8D-A273-B08C-A81B267DFE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467" y="1643021"/>
            <a:ext cx="2076518" cy="2059039"/>
          </a:xfrm>
          <a:prstGeom prst="rect">
            <a:avLst/>
          </a:prstGeom>
        </p:spPr>
      </p:pic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50E6CB6E-486D-6128-ED76-34B0296F3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2043" y="1633207"/>
            <a:ext cx="5564839" cy="198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75153"/>
      </p:ext>
    </p:extLst>
  </p:cSld>
  <p:clrMapOvr>
    <a:masterClrMapping/>
  </p:clrMapOvr>
</p:sld>
</file>

<file path=ppt/theme/theme1.xml><?xml version="1.0" encoding="utf-8"?>
<a:theme xmlns:a="http://schemas.openxmlformats.org/drawingml/2006/main" name="Section Titl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dy - White Background">
  <a:themeElements>
    <a:clrScheme name="Custom 1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995"/>
      </a:accent1>
      <a:accent2>
        <a:srgbClr val="ED7D31"/>
      </a:accent2>
      <a:accent3>
        <a:srgbClr val="A5A5A5"/>
      </a:accent3>
      <a:accent4>
        <a:srgbClr val="57959A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Full Image with Text Overlay">
  <a:themeElements>
    <a:clrScheme name="Primary - Teal">
      <a:dk1>
        <a:srgbClr val="3E909D"/>
      </a:dk1>
      <a:lt1>
        <a:srgbClr val="FFFFFF"/>
      </a:lt1>
      <a:dk2>
        <a:srgbClr val="3E909D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FFFFFF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7C100645B3FC47B311346EC1299E0C" ma:contentTypeVersion="16" ma:contentTypeDescription="Create a new document." ma:contentTypeScope="" ma:versionID="29fbdc09a333695f21bbae6dc8830d4f">
  <xsd:schema xmlns:xsd="http://www.w3.org/2001/XMLSchema" xmlns:xs="http://www.w3.org/2001/XMLSchema" xmlns:p="http://schemas.microsoft.com/office/2006/metadata/properties" xmlns:ns2="5da31344-14ac-4e79-b3ba-74af94be30cf" xmlns:ns3="cf045e92-2ebe-47e8-a8d6-0a6f9246de56" xmlns:ns4="7424b78e-8606-4fd1-9a19-b6b90bbc0a1b" targetNamespace="http://schemas.microsoft.com/office/2006/metadata/properties" ma:root="true" ma:fieldsID="d3162297920c1daf0fd9f1538859a9f9" ns2:_="" ns3:_="" ns4:_="">
    <xsd:import namespace="5da31344-14ac-4e79-b3ba-74af94be30cf"/>
    <xsd:import namespace="cf045e92-2ebe-47e8-a8d6-0a6f9246de56"/>
    <xsd:import namespace="7424b78e-8606-4fd1-9a19-b6b90bbc0a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4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a31344-14ac-4e79-b3ba-74af94be30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7882c5b-1fc0-4c64-8edd-3b527906c4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45e92-2ebe-47e8-a8d6-0a6f9246de5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4b78e-8606-4fd1-9a19-b6b90bbc0a1b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e0a2991d-6ae7-4669-8e13-b256c14e97b0}" ma:internalName="TaxCatchAll" ma:showField="CatchAllData" ma:web="cf045e92-2ebe-47e8-a8d6-0a6f9246de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da31344-14ac-4e79-b3ba-74af94be30cf">
      <Terms xmlns="http://schemas.microsoft.com/office/infopath/2007/PartnerControls"/>
    </lcf76f155ced4ddcb4097134ff3c332f>
    <TaxCatchAll xmlns="7424b78e-8606-4fd1-9a19-b6b90bbc0a1b" xsi:nil="true"/>
  </documentManagement>
</p:properties>
</file>

<file path=customXml/itemProps1.xml><?xml version="1.0" encoding="utf-8"?>
<ds:datastoreItem xmlns:ds="http://schemas.openxmlformats.org/officeDocument/2006/customXml" ds:itemID="{E25A4F7E-6FB4-4E86-BEA7-A3A6A74D5C7F}"/>
</file>

<file path=customXml/itemProps2.xml><?xml version="1.0" encoding="utf-8"?>
<ds:datastoreItem xmlns:ds="http://schemas.openxmlformats.org/officeDocument/2006/customXml" ds:itemID="{7075F327-8814-40E4-9ADD-54A207DCF2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EA75E2-711F-4039-9A09-8FF49385F95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3445</TotalTime>
  <Words>869</Words>
  <Application>Microsoft Office PowerPoint</Application>
  <PresentationFormat>On-screen Show (4:3)</PresentationFormat>
  <Paragraphs>123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Calibri</vt:lpstr>
      <vt:lpstr>Calibri Regular</vt:lpstr>
      <vt:lpstr>Cambria Math</vt:lpstr>
      <vt:lpstr>Segoe UI</vt:lpstr>
      <vt:lpstr>Section Title</vt:lpstr>
      <vt:lpstr>Body - White Background</vt:lpstr>
      <vt:lpstr>3_Full Image with Text Overlay</vt:lpstr>
      <vt:lpstr>Blank</vt:lpstr>
      <vt:lpstr>1_Blank</vt:lpstr>
      <vt:lpstr>PowerPoint Presentation</vt:lpstr>
      <vt:lpstr>Chapter 3</vt:lpstr>
      <vt:lpstr>The electromagnetic spectrum</vt:lpstr>
      <vt:lpstr>Hydrogen emission spectrum</vt:lpstr>
      <vt:lpstr>How do the lines arise in the emission spectrum  of hydrogen?</vt:lpstr>
      <vt:lpstr>The sub-levels and number of electrons in each sub-level</vt:lpstr>
      <vt:lpstr>The ordering of the energy levels and sub-levels within an atom</vt:lpstr>
      <vt:lpstr>Orbital diagrams</vt:lpstr>
      <vt:lpstr>The Aufbau principle</vt:lpstr>
      <vt:lpstr>Putting electrons into orbitals</vt:lpstr>
      <vt:lpstr>Ionisation</vt:lpstr>
      <vt:lpstr>Successive ionisation energies of potassium –  last in, first out</vt:lpstr>
      <vt:lpstr>The first 4 ionisation energies of silicon</vt:lpstr>
      <vt:lpstr>Variation of ionisation energy down a group</vt:lpstr>
      <vt:lpstr>Variation of ionisation energy across a period</vt:lpstr>
      <vt:lpstr>Exceptions in the first ionisation energy across Period 2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Don Young</dc:creator>
  <cp:keywords/>
  <dc:description/>
  <cp:lastModifiedBy>Satyendra Singh</cp:lastModifiedBy>
  <cp:revision>379</cp:revision>
  <dcterms:created xsi:type="dcterms:W3CDTF">2018-09-19T08:27:40Z</dcterms:created>
  <dcterms:modified xsi:type="dcterms:W3CDTF">2023-08-24T12:04:22Z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0x010100847C100645B3FC47B311346EC1299E0C</vt:lpwstr>
  </property>
</Properties>
</file>